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1452" r:id="rId2"/>
    <p:sldId id="772" r:id="rId3"/>
    <p:sldId id="1466" r:id="rId4"/>
    <p:sldId id="1418" r:id="rId5"/>
    <p:sldId id="1439" r:id="rId6"/>
    <p:sldId id="1468" r:id="rId7"/>
    <p:sldId id="1467" r:id="rId8"/>
    <p:sldId id="1469" r:id="rId9"/>
    <p:sldId id="1440" r:id="rId10"/>
    <p:sldId id="1006" r:id="rId11"/>
    <p:sldId id="1248" r:id="rId12"/>
    <p:sldId id="1243" r:id="rId13"/>
    <p:sldId id="1407" r:id="rId14"/>
    <p:sldId id="1253" r:id="rId15"/>
    <p:sldId id="1278" r:id="rId16"/>
    <p:sldId id="1410" r:id="rId17"/>
    <p:sldId id="1279" r:id="rId18"/>
    <p:sldId id="1398" r:id="rId19"/>
    <p:sldId id="779" r:id="rId20"/>
    <p:sldId id="1470" r:id="rId21"/>
    <p:sldId id="886" r:id="rId22"/>
    <p:sldId id="887" r:id="rId23"/>
    <p:sldId id="1415" r:id="rId24"/>
    <p:sldId id="883" r:id="rId25"/>
    <p:sldId id="888" r:id="rId26"/>
    <p:sldId id="878" r:id="rId27"/>
    <p:sldId id="890" r:id="rId28"/>
    <p:sldId id="893" r:id="rId29"/>
    <p:sldId id="1471" r:id="rId30"/>
    <p:sldId id="1472"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38">
          <p15:clr>
            <a:srgbClr val="A4A3A4"/>
          </p15:clr>
        </p15:guide>
        <p15:guide id="2" orient="horz" pos="572">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CEEF0"/>
    <a:srgbClr val="E6E8EA"/>
    <a:srgbClr val="E6E8EB"/>
    <a:srgbClr val="EFF0F3"/>
    <a:srgbClr val="F1F1F3"/>
    <a:srgbClr val="07BED7"/>
    <a:srgbClr val="1C4885"/>
    <a:srgbClr val="2663B4"/>
    <a:srgbClr val="F4F4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65023" autoAdjust="0"/>
  </p:normalViewPr>
  <p:slideViewPr>
    <p:cSldViewPr>
      <p:cViewPr varScale="1">
        <p:scale>
          <a:sx n="114" d="100"/>
          <a:sy n="114" d="100"/>
        </p:scale>
        <p:origin x="-474" y="-108"/>
      </p:cViewPr>
      <p:guideLst>
        <p:guide orient="horz" pos="572"/>
        <p:guide pos="438"/>
      </p:guideLst>
    </p:cSldViewPr>
  </p:slideViewPr>
  <p:notesTextViewPr>
    <p:cViewPr>
      <p:scale>
        <a:sx n="66" d="100"/>
        <a:sy n="66" d="100"/>
      </p:scale>
      <p:origin x="0" y="0"/>
    </p:cViewPr>
  </p:notesTextViewPr>
  <p:sorterViewPr>
    <p:cViewPr>
      <p:scale>
        <a:sx n="100" d="100"/>
        <a:sy n="100" d="100"/>
      </p:scale>
      <p:origin x="0" y="1260"/>
    </p:cViewPr>
  </p:sorterViewPr>
  <p:notesViewPr>
    <p:cSldViewPr>
      <p:cViewPr varScale="1">
        <p:scale>
          <a:sx n="51" d="100"/>
          <a:sy n="51" d="100"/>
        </p:scale>
        <p:origin x="284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AC788F-3FB5-4CD0-9F53-7BA52AC06BA8}" type="datetimeFigureOut">
              <a:rPr lang="zh-CN" altLang="en-US" smtClean="0"/>
              <a:t>2021/11/2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C4A6ED-3902-443E-B36C-D6718472F87E}" type="slidenum">
              <a:rPr lang="zh-CN" altLang="en-US" smtClean="0"/>
              <a:t>‹#›</a:t>
            </a:fld>
            <a:endParaRPr lang="zh-CN" altLang="en-US"/>
          </a:p>
        </p:txBody>
      </p:sp>
    </p:spTree>
    <p:extLst>
      <p:ext uri="{BB962C8B-B14F-4D97-AF65-F5344CB8AC3E}">
        <p14:creationId xmlns:p14="http://schemas.microsoft.com/office/powerpoint/2010/main" val="880882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09922-5606-4F1B-BD8A-120054264D07}" type="datetimeFigureOut">
              <a:rPr lang="zh-CN" altLang="en-US" smtClean="0"/>
              <a:t>2021/11/2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55536F-9C79-438F-9C99-8AE1538D435B}" type="slidenum">
              <a:rPr lang="zh-CN" altLang="en-US" smtClean="0"/>
              <a:t>‹#›</a:t>
            </a:fld>
            <a:endParaRPr lang="zh-CN" altLang="en-US"/>
          </a:p>
        </p:txBody>
      </p:sp>
    </p:spTree>
    <p:extLst>
      <p:ext uri="{BB962C8B-B14F-4D97-AF65-F5344CB8AC3E}">
        <p14:creationId xmlns:p14="http://schemas.microsoft.com/office/powerpoint/2010/main" val="75891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2</a:t>
            </a:fld>
            <a:endParaRPr lang="en-US" altLang="zh-CN" dirty="0">
              <a:solidFill>
                <a:prstClr val="black"/>
              </a:solidFill>
            </a:endParaRPr>
          </a:p>
        </p:txBody>
      </p:sp>
    </p:spTree>
    <p:extLst>
      <p:ext uri="{BB962C8B-B14F-4D97-AF65-F5344CB8AC3E}">
        <p14:creationId xmlns:p14="http://schemas.microsoft.com/office/powerpoint/2010/main" val="96713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20</a:t>
            </a:fld>
            <a:endParaRPr lang="en-US" altLang="zh-CN" dirty="0">
              <a:solidFill>
                <a:prstClr val="black"/>
              </a:solidFill>
            </a:endParaRPr>
          </a:p>
        </p:txBody>
      </p:sp>
    </p:spTree>
    <p:extLst>
      <p:ext uri="{BB962C8B-B14F-4D97-AF65-F5344CB8AC3E}">
        <p14:creationId xmlns:p14="http://schemas.microsoft.com/office/powerpoint/2010/main" val="3387277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21</a:t>
            </a:fld>
            <a:endParaRPr lang="en-US" altLang="zh-CN" dirty="0">
              <a:solidFill>
                <a:prstClr val="black"/>
              </a:solidFill>
            </a:endParaRPr>
          </a:p>
        </p:txBody>
      </p:sp>
    </p:spTree>
    <p:extLst>
      <p:ext uri="{BB962C8B-B14F-4D97-AF65-F5344CB8AC3E}">
        <p14:creationId xmlns:p14="http://schemas.microsoft.com/office/powerpoint/2010/main" val="778075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22</a:t>
            </a:fld>
            <a:endParaRPr lang="en-US" altLang="zh-CN" dirty="0">
              <a:solidFill>
                <a:prstClr val="black"/>
              </a:solidFill>
            </a:endParaRPr>
          </a:p>
        </p:txBody>
      </p:sp>
    </p:spTree>
    <p:extLst>
      <p:ext uri="{BB962C8B-B14F-4D97-AF65-F5344CB8AC3E}">
        <p14:creationId xmlns:p14="http://schemas.microsoft.com/office/powerpoint/2010/main" val="2015039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23</a:t>
            </a:fld>
            <a:endParaRPr lang="en-US" altLang="zh-CN" dirty="0">
              <a:solidFill>
                <a:prstClr val="black"/>
              </a:solidFill>
            </a:endParaRPr>
          </a:p>
        </p:txBody>
      </p:sp>
    </p:spTree>
    <p:extLst>
      <p:ext uri="{BB962C8B-B14F-4D97-AF65-F5344CB8AC3E}">
        <p14:creationId xmlns:p14="http://schemas.microsoft.com/office/powerpoint/2010/main" val="118232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24</a:t>
            </a:fld>
            <a:endParaRPr lang="en-US" altLang="zh-CN" dirty="0">
              <a:solidFill>
                <a:prstClr val="black"/>
              </a:solidFill>
            </a:endParaRPr>
          </a:p>
        </p:txBody>
      </p:sp>
    </p:spTree>
    <p:extLst>
      <p:ext uri="{BB962C8B-B14F-4D97-AF65-F5344CB8AC3E}">
        <p14:creationId xmlns:p14="http://schemas.microsoft.com/office/powerpoint/2010/main" val="298487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25</a:t>
            </a:fld>
            <a:endParaRPr lang="en-US" altLang="zh-CN" dirty="0">
              <a:solidFill>
                <a:prstClr val="black"/>
              </a:solidFill>
            </a:endParaRPr>
          </a:p>
        </p:txBody>
      </p:sp>
    </p:spTree>
    <p:extLst>
      <p:ext uri="{BB962C8B-B14F-4D97-AF65-F5344CB8AC3E}">
        <p14:creationId xmlns:p14="http://schemas.microsoft.com/office/powerpoint/2010/main" val="4027825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26</a:t>
            </a:fld>
            <a:endParaRPr lang="en-US" altLang="zh-CN" dirty="0">
              <a:solidFill>
                <a:prstClr val="black"/>
              </a:solidFill>
            </a:endParaRPr>
          </a:p>
        </p:txBody>
      </p:sp>
    </p:spTree>
    <p:extLst>
      <p:ext uri="{BB962C8B-B14F-4D97-AF65-F5344CB8AC3E}">
        <p14:creationId xmlns:p14="http://schemas.microsoft.com/office/powerpoint/2010/main" val="2024409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27</a:t>
            </a:fld>
            <a:endParaRPr lang="en-US" altLang="zh-CN" dirty="0">
              <a:solidFill>
                <a:prstClr val="black"/>
              </a:solidFill>
            </a:endParaRPr>
          </a:p>
        </p:txBody>
      </p:sp>
    </p:spTree>
    <p:extLst>
      <p:ext uri="{BB962C8B-B14F-4D97-AF65-F5344CB8AC3E}">
        <p14:creationId xmlns:p14="http://schemas.microsoft.com/office/powerpoint/2010/main" val="1182112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28</a:t>
            </a:fld>
            <a:endParaRPr lang="en-US" altLang="zh-CN" dirty="0">
              <a:solidFill>
                <a:prstClr val="black"/>
              </a:solidFill>
            </a:endParaRPr>
          </a:p>
        </p:txBody>
      </p:sp>
    </p:spTree>
    <p:extLst>
      <p:ext uri="{BB962C8B-B14F-4D97-AF65-F5344CB8AC3E}">
        <p14:creationId xmlns:p14="http://schemas.microsoft.com/office/powerpoint/2010/main" val="344340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29</a:t>
            </a:fld>
            <a:endParaRPr lang="en-US" altLang="zh-CN" dirty="0">
              <a:solidFill>
                <a:prstClr val="black"/>
              </a:solidFill>
            </a:endParaRPr>
          </a:p>
        </p:txBody>
      </p:sp>
    </p:spTree>
    <p:extLst>
      <p:ext uri="{BB962C8B-B14F-4D97-AF65-F5344CB8AC3E}">
        <p14:creationId xmlns:p14="http://schemas.microsoft.com/office/powerpoint/2010/main" val="403406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3</a:t>
            </a:fld>
            <a:endParaRPr lang="en-US" altLang="zh-CN" dirty="0">
              <a:solidFill>
                <a:prstClr val="black"/>
              </a:solidFill>
            </a:endParaRPr>
          </a:p>
        </p:txBody>
      </p:sp>
    </p:spTree>
    <p:extLst>
      <p:ext uri="{BB962C8B-B14F-4D97-AF65-F5344CB8AC3E}">
        <p14:creationId xmlns:p14="http://schemas.microsoft.com/office/powerpoint/2010/main" val="3046670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30</a:t>
            </a:fld>
            <a:endParaRPr lang="en-US" altLang="zh-CN" dirty="0">
              <a:solidFill>
                <a:prstClr val="black"/>
              </a:solidFill>
            </a:endParaRPr>
          </a:p>
        </p:txBody>
      </p:sp>
    </p:spTree>
    <p:extLst>
      <p:ext uri="{BB962C8B-B14F-4D97-AF65-F5344CB8AC3E}">
        <p14:creationId xmlns:p14="http://schemas.microsoft.com/office/powerpoint/2010/main" val="39357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4</a:t>
            </a:fld>
            <a:endParaRPr lang="en-US" altLang="zh-CN" dirty="0">
              <a:solidFill>
                <a:prstClr val="black"/>
              </a:solidFill>
            </a:endParaRPr>
          </a:p>
        </p:txBody>
      </p:sp>
    </p:spTree>
    <p:extLst>
      <p:ext uri="{BB962C8B-B14F-4D97-AF65-F5344CB8AC3E}">
        <p14:creationId xmlns:p14="http://schemas.microsoft.com/office/powerpoint/2010/main" val="86588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9</a:t>
            </a:fld>
            <a:endParaRPr lang="en-US" altLang="zh-CN" dirty="0">
              <a:solidFill>
                <a:prstClr val="black"/>
              </a:solidFill>
            </a:endParaRPr>
          </a:p>
        </p:txBody>
      </p:sp>
    </p:spTree>
    <p:extLst>
      <p:ext uri="{BB962C8B-B14F-4D97-AF65-F5344CB8AC3E}">
        <p14:creationId xmlns:p14="http://schemas.microsoft.com/office/powerpoint/2010/main" val="312167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10</a:t>
            </a:fld>
            <a:endParaRPr lang="en-US" altLang="zh-CN" dirty="0">
              <a:solidFill>
                <a:prstClr val="black"/>
              </a:solidFill>
            </a:endParaRPr>
          </a:p>
        </p:txBody>
      </p:sp>
    </p:spTree>
    <p:extLst>
      <p:ext uri="{BB962C8B-B14F-4D97-AF65-F5344CB8AC3E}">
        <p14:creationId xmlns:p14="http://schemas.microsoft.com/office/powerpoint/2010/main" val="393866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12</a:t>
            </a:fld>
            <a:endParaRPr lang="en-US" altLang="zh-CN" dirty="0">
              <a:solidFill>
                <a:prstClr val="black"/>
              </a:solidFill>
            </a:endParaRPr>
          </a:p>
        </p:txBody>
      </p:sp>
    </p:spTree>
    <p:extLst>
      <p:ext uri="{BB962C8B-B14F-4D97-AF65-F5344CB8AC3E}">
        <p14:creationId xmlns:p14="http://schemas.microsoft.com/office/powerpoint/2010/main" val="13022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13</a:t>
            </a:fld>
            <a:endParaRPr lang="en-US" altLang="zh-CN" dirty="0">
              <a:solidFill>
                <a:prstClr val="black"/>
              </a:solidFill>
            </a:endParaRPr>
          </a:p>
        </p:txBody>
      </p:sp>
    </p:spTree>
    <p:extLst>
      <p:ext uri="{BB962C8B-B14F-4D97-AF65-F5344CB8AC3E}">
        <p14:creationId xmlns:p14="http://schemas.microsoft.com/office/powerpoint/2010/main" val="215934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pPr>
                <a:defRPr/>
              </a:pPr>
              <a:t>14</a:t>
            </a:fld>
            <a:endParaRPr lang="en-US" altLang="zh-CN" dirty="0">
              <a:solidFill>
                <a:prstClr val="black"/>
              </a:solidFill>
            </a:endParaRPr>
          </a:p>
        </p:txBody>
      </p:sp>
    </p:spTree>
    <p:extLst>
      <p:ext uri="{BB962C8B-B14F-4D97-AF65-F5344CB8AC3E}">
        <p14:creationId xmlns:p14="http://schemas.microsoft.com/office/powerpoint/2010/main" val="100100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53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15363" name="灯片编号占位符 3"/>
          <p:cNvSpPr>
            <a:spLocks noGrp="1"/>
          </p:cNvSpPr>
          <p:nvPr>
            <p:ph type="sldNum" sz="quarter" idx="5"/>
          </p:nvPr>
        </p:nvSpPr>
        <p:spPr bwMode="auto">
          <a:ln>
            <a:miter lim="800000"/>
          </a:ln>
        </p:spPr>
        <p:txBody>
          <a:bodyPr wrap="square" numCol="1" anchorCtr="0" compatLnSpc="1"/>
          <a:lstStyle/>
          <a:p>
            <a:pPr>
              <a:defRPr/>
            </a:pPr>
            <a:fld id="{80AA8D0C-770A-4291-871B-6BE2B93C72A2}" type="slidenum">
              <a:rPr lang="zh-CN" altLang="en-US">
                <a:solidFill>
                  <a:prstClr val="black"/>
                </a:solidFill>
              </a:rPr>
              <a:t>19</a:t>
            </a:fld>
            <a:endParaRPr lang="en-US" altLang="zh-CN" dirty="0">
              <a:solidFill>
                <a:prstClr val="black"/>
              </a:solidFill>
            </a:endParaRPr>
          </a:p>
        </p:txBody>
      </p:sp>
    </p:spTree>
    <p:extLst>
      <p:ext uri="{BB962C8B-B14F-4D97-AF65-F5344CB8AC3E}">
        <p14:creationId xmlns:p14="http://schemas.microsoft.com/office/powerpoint/2010/main" val="247528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标题幻灯片">
    <p:spTree>
      <p:nvGrpSpPr>
        <p:cNvPr id="1" name=""/>
        <p:cNvGrpSpPr/>
        <p:nvPr/>
      </p:nvGrpSpPr>
      <p:grpSpPr>
        <a:xfrm>
          <a:off x="0" y="0"/>
          <a:ext cx="0" cy="0"/>
          <a:chOff x="0" y="0"/>
          <a:chExt cx="0" cy="0"/>
        </a:xfrm>
      </p:grpSpPr>
      <p:sp>
        <p:nvSpPr>
          <p:cNvPr id="4" name="矩形 3"/>
          <p:cNvSpPr/>
          <p:nvPr userDrawn="1"/>
        </p:nvSpPr>
        <p:spPr>
          <a:xfrm>
            <a:off x="-3175" y="3258000"/>
            <a:ext cx="12192000" cy="36000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19855448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3787200"/>
            <a:ext cx="12192000" cy="307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3933056"/>
            <a:ext cx="12192000" cy="2924944"/>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16969142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标题幻灯片">
    <p:spTree>
      <p:nvGrpSpPr>
        <p:cNvPr id="1" name=""/>
        <p:cNvGrpSpPr/>
        <p:nvPr/>
      </p:nvGrpSpPr>
      <p:grpSpPr>
        <a:xfrm>
          <a:off x="0" y="0"/>
          <a:ext cx="0" cy="0"/>
          <a:chOff x="0" y="0"/>
          <a:chExt cx="0" cy="0"/>
        </a:xfrm>
      </p:grpSpPr>
      <p:sp>
        <p:nvSpPr>
          <p:cNvPr id="4" name="矩形 3"/>
          <p:cNvSpPr/>
          <p:nvPr userDrawn="1"/>
        </p:nvSpPr>
        <p:spPr>
          <a:xfrm>
            <a:off x="-3175" y="3861048"/>
            <a:ext cx="12192000" cy="2996952"/>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80514121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
        <p:nvSpPr>
          <p:cNvPr id="4" name="矩形 3"/>
          <p:cNvSpPr/>
          <p:nvPr userDrawn="1"/>
        </p:nvSpPr>
        <p:spPr>
          <a:xfrm>
            <a:off x="-3175" y="4147200"/>
            <a:ext cx="12192000" cy="271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4507200"/>
            <a:ext cx="12192000" cy="235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0" y="4338000"/>
            <a:ext cx="12192000" cy="25200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186550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sp>
        <p:nvSpPr>
          <p:cNvPr id="4" name="矩形 3"/>
          <p:cNvSpPr/>
          <p:nvPr userDrawn="1"/>
        </p:nvSpPr>
        <p:spPr>
          <a:xfrm>
            <a:off x="-3175" y="4867200"/>
            <a:ext cx="12192000" cy="199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5227200"/>
            <a:ext cx="12192000" cy="163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标题幻灯片">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userDrawn="1"/>
        </p:nvSpPr>
        <p:spPr>
          <a:xfrm>
            <a:off x="-3175" y="5418000"/>
            <a:ext cx="12192000" cy="14400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8157758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sp>
        <p:nvSpPr>
          <p:cNvPr id="4" name="矩形 3"/>
          <p:cNvSpPr/>
          <p:nvPr userDrawn="1"/>
        </p:nvSpPr>
        <p:spPr>
          <a:xfrm>
            <a:off x="-3175" y="5587200"/>
            <a:ext cx="12192000" cy="127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标题幻灯片">
    <p:spTree>
      <p:nvGrpSpPr>
        <p:cNvPr id="1" name=""/>
        <p:cNvGrpSpPr/>
        <p:nvPr/>
      </p:nvGrpSpPr>
      <p:grpSpPr>
        <a:xfrm>
          <a:off x="0" y="0"/>
          <a:ext cx="0" cy="0"/>
          <a:chOff x="0" y="0"/>
          <a:chExt cx="0" cy="0"/>
        </a:xfrm>
      </p:grpSpPr>
      <p:sp>
        <p:nvSpPr>
          <p:cNvPr id="4" name="矩形 3"/>
          <p:cNvSpPr/>
          <p:nvPr userDrawn="1"/>
        </p:nvSpPr>
        <p:spPr>
          <a:xfrm>
            <a:off x="-3175" y="5805264"/>
            <a:ext cx="12192000" cy="1052736"/>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extLst>
      <p:ext uri="{BB962C8B-B14F-4D97-AF65-F5344CB8AC3E}">
        <p14:creationId xmlns:p14="http://schemas.microsoft.com/office/powerpoint/2010/main" val="32093999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sp>
        <p:nvSpPr>
          <p:cNvPr id="4" name="矩形 3"/>
          <p:cNvSpPr/>
          <p:nvPr userDrawn="1"/>
        </p:nvSpPr>
        <p:spPr>
          <a:xfrm>
            <a:off x="-3175" y="5947200"/>
            <a:ext cx="12192000" cy="91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带标题的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带标题的内页">
    <p:spTree>
      <p:nvGrpSpPr>
        <p:cNvPr id="1" name=""/>
        <p:cNvGrpSpPr/>
        <p:nvPr/>
      </p:nvGrpSpPr>
      <p:grpSpPr>
        <a:xfrm>
          <a:off x="0" y="0"/>
          <a:ext cx="0" cy="0"/>
          <a:chOff x="0" y="0"/>
          <a:chExt cx="0" cy="0"/>
        </a:xfrm>
      </p:grpSpPr>
      <p:sp>
        <p:nvSpPr>
          <p:cNvPr id="17" name="矩形 16"/>
          <p:cNvSpPr/>
          <p:nvPr userDrawn="1"/>
        </p:nvSpPr>
        <p:spPr>
          <a:xfrm>
            <a:off x="0" y="0"/>
            <a:ext cx="12192000" cy="6858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6" name="矩形 5"/>
          <p:cNvSpPr/>
          <p:nvPr userDrawn="1"/>
        </p:nvSpPr>
        <p:spPr>
          <a:xfrm>
            <a:off x="1" y="1268761"/>
            <a:ext cx="12192000" cy="558924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5" name="矩形 4"/>
          <p:cNvSpPr/>
          <p:nvPr userDrawn="1"/>
        </p:nvSpPr>
        <p:spPr>
          <a:xfrm>
            <a:off x="-3175" y="1628800"/>
            <a:ext cx="12192000" cy="52292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4" name="矩形 3"/>
          <p:cNvSpPr/>
          <p:nvPr userDrawn="1"/>
        </p:nvSpPr>
        <p:spPr>
          <a:xfrm>
            <a:off x="-3175" y="1987200"/>
            <a:ext cx="12192000" cy="487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4" name="矩形 3"/>
          <p:cNvSpPr/>
          <p:nvPr userDrawn="1"/>
        </p:nvSpPr>
        <p:spPr>
          <a:xfrm>
            <a:off x="-3175" y="2347200"/>
            <a:ext cx="12192000" cy="451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4" name="矩形 3"/>
          <p:cNvSpPr/>
          <p:nvPr userDrawn="1"/>
        </p:nvSpPr>
        <p:spPr>
          <a:xfrm>
            <a:off x="-3175" y="2707200"/>
            <a:ext cx="12192000" cy="415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4" name="矩形 3"/>
          <p:cNvSpPr/>
          <p:nvPr userDrawn="1"/>
        </p:nvSpPr>
        <p:spPr>
          <a:xfrm>
            <a:off x="-3175" y="3067200"/>
            <a:ext cx="12192000" cy="379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4" name="矩形 3"/>
          <p:cNvSpPr/>
          <p:nvPr userDrawn="1"/>
        </p:nvSpPr>
        <p:spPr>
          <a:xfrm>
            <a:off x="-3175" y="3427200"/>
            <a:ext cx="12192000" cy="3430800"/>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2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1" r:id="rId10"/>
    <p:sldLayoutId id="2147483658" r:id="rId11"/>
    <p:sldLayoutId id="2147483669" r:id="rId12"/>
    <p:sldLayoutId id="2147483670" r:id="rId13"/>
    <p:sldLayoutId id="2147483659" r:id="rId14"/>
    <p:sldLayoutId id="2147483660" r:id="rId15"/>
    <p:sldLayoutId id="2147483673" r:id="rId16"/>
    <p:sldLayoutId id="2147483661" r:id="rId17"/>
    <p:sldLayoutId id="2147483662" r:id="rId18"/>
    <p:sldLayoutId id="2147483672" r:id="rId19"/>
    <p:sldLayoutId id="2147483663" r:id="rId20"/>
    <p:sldLayoutId id="2147483668" r:id="rId21"/>
    <p:sldLayoutId id="2147483664" r:id="rId22"/>
    <p:sldLayoutId id="2147483665" r:id="rId23"/>
    <p:sldLayoutId id="2147483666" r:id="rId24"/>
    <p:sldLayoutId id="2147483667" r:id="rId2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slide" Target="slide17.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7.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24.xml"/><Relationship Id="rId11" Type="http://schemas.openxmlformats.org/officeDocument/2006/relationships/image" Target="../media/image6.png"/><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slide" Target="slide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image" Target="../media/image6.png"/><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slide" Target="slide27.xml"/></Relationships>
</file>

<file path=ppt/slides/_rels/slide2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5.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slide" Target="slide24.xml"/><Relationship Id="rId11" Type="http://schemas.openxmlformats.org/officeDocument/2006/relationships/image" Target="../media/image6.png"/><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slide" Target="slide27.xml"/></Relationships>
</file>

<file path=ppt/slides/_rels/slide2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24.xml"/><Relationship Id="rId11" Type="http://schemas.openxmlformats.org/officeDocument/2006/relationships/image" Target="../media/image7.png"/><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slide" Target="slide27.xml"/></Relationships>
</file>

<file path=ppt/slides/_rels/slide2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image" Target="../media/image7.png"/><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slide" Target="slide27.xml"/></Relationships>
</file>

<file path=ppt/slides/_rels/slide24.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5.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slide" Target="slide24.xml"/><Relationship Id="rId11" Type="http://schemas.openxmlformats.org/officeDocument/2006/relationships/image" Target="../media/image7.png"/><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slide" Target="slide27.xml"/></Relationships>
</file>

<file path=ppt/slides/_rels/slide2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5.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slide" Target="slide24.xml"/><Relationship Id="rId11" Type="http://schemas.openxmlformats.org/officeDocument/2006/relationships/image" Target="../media/image7.png"/><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slide" Target="slide27.xml"/></Relationships>
</file>

<file path=ppt/slides/_rels/slide2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5.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slide" Target="slide24.xml"/><Relationship Id="rId11" Type="http://schemas.openxmlformats.org/officeDocument/2006/relationships/image" Target="../media/image8.png"/><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5.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slide" Target="slide24.xml"/><Relationship Id="rId11" Type="http://schemas.openxmlformats.org/officeDocument/2006/relationships/image" Target="../media/image8.png"/><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slide" Target="slide27.xml"/></Relationships>
</file>

<file path=ppt/slides/_rels/slide28.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slide" Target="slide27.xml"/></Relationships>
</file>

<file path=ppt/slides/_rels/slide29.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slide" Target="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9.xml"/><Relationship Id="rId7" Type="http://schemas.openxmlformats.org/officeDocument/2006/relationships/slide" Target="slide25.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22.xml"/><Relationship Id="rId10" Type="http://schemas.openxmlformats.org/officeDocument/2006/relationships/slide" Target="slide28.xml"/><Relationship Id="rId4" Type="http://schemas.openxmlformats.org/officeDocument/2006/relationships/slide" Target="slide21.xml"/><Relationship Id="rId9" Type="http://schemas.openxmlformats.org/officeDocument/2006/relationships/slide" Target="slide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2708920"/>
            <a:ext cx="523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005663"/>
            <a:ext cx="12192000" cy="9840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2111063" y="3082195"/>
            <a:ext cx="7969875" cy="830997"/>
          </a:xfrm>
          <a:prstGeom prst="rect">
            <a:avLst/>
          </a:prstGeom>
        </p:spPr>
        <p:txBody>
          <a:bodyPr wrap="square">
            <a:spAutoFit/>
          </a:bodyPr>
          <a:lstStyle/>
          <a:p>
            <a:pPr algn="ctr">
              <a:defRPr/>
            </a:pPr>
            <a:r>
              <a:rPr lang="zh-CN" altLang="en-US" sz="4800" b="1" kern="0">
                <a:solidFill>
                  <a:schemeClr val="bg1"/>
                </a:solidFill>
                <a:latin typeface="Verdana" panose="020B0604030504040204"/>
                <a:ea typeface="微软雅黑" panose="020B0503020204020204" pitchFamily="34" charset="-122"/>
              </a:rPr>
              <a:t>地球的历史</a:t>
            </a:r>
            <a:endParaRPr lang="zh-CN" altLang="en-US" sz="4800" b="1" kern="0" dirty="0">
              <a:solidFill>
                <a:schemeClr val="bg1"/>
              </a:solidFill>
              <a:latin typeface="Verdana" panose="020B0604030504040204"/>
              <a:ea typeface="微软雅黑" panose="020B0503020204020204" pitchFamily="34" charset="-122"/>
            </a:endParaRPr>
          </a:p>
        </p:txBody>
      </p:sp>
      <p:sp>
        <p:nvSpPr>
          <p:cNvPr id="6" name="矩形 5"/>
          <p:cNvSpPr/>
          <p:nvPr/>
        </p:nvSpPr>
        <p:spPr>
          <a:xfrm>
            <a:off x="5375920" y="2420888"/>
            <a:ext cx="1440160" cy="584775"/>
          </a:xfrm>
          <a:prstGeom prst="rect">
            <a:avLst/>
          </a:prstGeom>
        </p:spPr>
        <p:txBody>
          <a:bodyPr wrap="square">
            <a:spAutoFit/>
          </a:bodyPr>
          <a:lstStyle/>
          <a:p>
            <a:pPr algn="ctr">
              <a:defRPr/>
            </a:pPr>
            <a:r>
              <a:rPr lang="zh-CN" altLang="zh-CN" sz="3200" b="1" kern="0" dirty="0">
                <a:solidFill>
                  <a:srgbClr val="1C4885"/>
                </a:solidFill>
                <a:latin typeface="Verdana" panose="020B0604030504040204"/>
                <a:ea typeface="微软雅黑" panose="020B0503020204020204" pitchFamily="34" charset="-122"/>
              </a:rPr>
              <a:t>考点三</a:t>
            </a:r>
            <a:endParaRPr lang="zh-CN" altLang="en-US" sz="3200" b="1" kern="0" dirty="0">
              <a:solidFill>
                <a:srgbClr val="1C4885"/>
              </a:solidFill>
              <a:latin typeface="Verdana" panose="020B0604030504040204"/>
              <a:ea typeface="微软雅黑" panose="020B0503020204020204" pitchFamily="34" charset="-122"/>
            </a:endParaRPr>
          </a:p>
        </p:txBody>
      </p:sp>
      <p:cxnSp>
        <p:nvCxnSpPr>
          <p:cNvPr id="7" name="直接连接符 6"/>
          <p:cNvCxnSpPr/>
          <p:nvPr/>
        </p:nvCxnSpPr>
        <p:spPr>
          <a:xfrm>
            <a:off x="6960096" y="2708920"/>
            <a:ext cx="52319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593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390000" y="1259320"/>
            <a:ext cx="11412000" cy="32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岩层新老关系的判断方法</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沉积岩是受沉积作用而形成的，因此一般的规律是岩层年龄越老，其位置越靠下；岩层年龄越新，其位置越靠上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接近地表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侵入的岩层晚于被侵入的岩层。</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受岩浆活动高温高压的影响而变质的岩层，晚于相邻的岩层。</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83432" y="223757"/>
            <a:ext cx="6696744" cy="523220"/>
          </a:xfrm>
          <a:prstGeom prst="rect">
            <a:avLst/>
          </a:prstGeom>
        </p:spPr>
        <p:txBody>
          <a:bodyPr wrap="square">
            <a:spAutoFit/>
          </a:bodyPr>
          <a:lstStyle/>
          <a:p>
            <a:pPr lvl="0" defTabSz="1219140">
              <a:defRPr/>
            </a:pPr>
            <a:r>
              <a:rPr lang="zh-CN" altLang="en-US" sz="2800" b="1" kern="100" dirty="0">
                <a:solidFill>
                  <a:prstClr val="black"/>
                </a:solidFill>
                <a:latin typeface="Times New Roman" panose="02020603050405020304"/>
                <a:cs typeface="Times New Roman" panose="02020603050405020304"/>
              </a:rPr>
              <a:t>考点突破</a:t>
            </a:r>
            <a:endParaRPr lang="zh-CN" altLang="zh-CN" sz="2800" b="1" kern="100" dirty="0">
              <a:solidFill>
                <a:prstClr val="black"/>
              </a:solidFill>
              <a:latin typeface="Times New Roman" panose="02020603050405020304"/>
              <a:cs typeface="Times New Roman" panose="02020603050405020304"/>
            </a:endParaRPr>
          </a:p>
        </p:txBody>
      </p:sp>
      <p:sp>
        <p:nvSpPr>
          <p:cNvPr id="11" name="矩形 10"/>
          <p:cNvSpPr/>
          <p:nvPr/>
        </p:nvSpPr>
        <p:spPr>
          <a:xfrm>
            <a:off x="9505056" y="395372"/>
            <a:ext cx="2262158" cy="369332"/>
          </a:xfrm>
          <a:prstGeom prst="rect">
            <a:avLst/>
          </a:prstGeom>
        </p:spPr>
        <p:txBody>
          <a:bodyPr wrap="none">
            <a:spAutoFit/>
          </a:bodyPr>
          <a:lstStyle/>
          <a:p>
            <a:r>
              <a:rPr lang="zh-CN" altLang="en-US" dirty="0">
                <a:solidFill>
                  <a:schemeClr val="tx1">
                    <a:lumMod val="50000"/>
                    <a:lumOff val="50000"/>
                  </a:schemeClr>
                </a:solidFill>
              </a:rPr>
              <a:t>重难剖析　总结提升</a:t>
            </a:r>
          </a:p>
        </p:txBody>
      </p:sp>
      <p:cxnSp>
        <p:nvCxnSpPr>
          <p:cNvPr id="12" name="肘形连接符 11"/>
          <p:cNvCxnSpPr/>
          <p:nvPr/>
        </p:nvCxnSpPr>
        <p:spPr>
          <a:xfrm rot="10800000" flipH="1" flipV="1">
            <a:off x="612766" y="439864"/>
            <a:ext cx="11062414" cy="324839"/>
          </a:xfrm>
          <a:prstGeom prst="bentConnector3">
            <a:avLst>
              <a:gd name="adj1" fmla="val -1893"/>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流程图: 离页连接符 16"/>
          <p:cNvSpPr/>
          <p:nvPr/>
        </p:nvSpPr>
        <p:spPr>
          <a:xfrm>
            <a:off x="624802" y="350729"/>
            <a:ext cx="189621" cy="333731"/>
          </a:xfrm>
          <a:prstGeom prst="flowChartOffpageConnector">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extLst>
      <p:ext uri="{BB962C8B-B14F-4D97-AF65-F5344CB8AC3E}">
        <p14:creationId xmlns:p14="http://schemas.microsoft.com/office/powerpoint/2010/main" val="3398334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07368" y="728599"/>
            <a:ext cx="1139463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en-US" altLang="zh-CN" sz="2800" b="1" kern="10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地壳运动性质的判断方法</a:t>
            </a:r>
            <a:endParaRPr lang="zh-CN" altLang="zh-CN" sz="2800" kern="10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800" kern="10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若出现大面积成层岩石，说明地壳处于下沉运动中。</a:t>
            </a:r>
            <a:endParaRPr lang="zh-CN" altLang="zh-CN" sz="2800" kern="10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800" kern="10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若上覆岩层发生侵蚀，说明地壳处于上升运动中。</a:t>
            </a:r>
            <a:endParaRPr lang="zh-CN" altLang="zh-CN" sz="2800" kern="10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800" kern="10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若某个年代的岩层缺失，说明该年代该地区地壳上升没有接受沉积，或者说明该年代地壳下沉形成了沉积岩，后来该地地壳上升，形成的岩层又被侵蚀掉。</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075628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390000" y="908720"/>
            <a:ext cx="11285180" cy="183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712800"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在山西某矿区，工人们发现在矿灯照耀下，夹在页岩地层中的煤层乌黑发亮，仔细辨认还能看出苏铁、银杏等裸子植物粗大的树干</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见下图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p>
        </p:txBody>
      </p:sp>
      <p:sp>
        <p:nvSpPr>
          <p:cNvPr id="25"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6"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cxnSp>
        <p:nvCxnSpPr>
          <p:cNvPr id="20" name="肘形连接符 19"/>
          <p:cNvCxnSpPr/>
          <p:nvPr/>
        </p:nvCxnSpPr>
        <p:spPr>
          <a:xfrm rot="10800000" flipH="1" flipV="1">
            <a:off x="612766" y="439864"/>
            <a:ext cx="11062414" cy="324839"/>
          </a:xfrm>
          <a:prstGeom prst="bentConnector3">
            <a:avLst>
              <a:gd name="adj1" fmla="val -1893"/>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83432" y="223757"/>
            <a:ext cx="6696744" cy="523220"/>
          </a:xfrm>
          <a:prstGeom prst="rect">
            <a:avLst/>
          </a:prstGeom>
        </p:spPr>
        <p:txBody>
          <a:bodyPr wrap="square">
            <a:spAutoFit/>
          </a:bodyPr>
          <a:lstStyle/>
          <a:p>
            <a:pPr defTabSz="1219140">
              <a:lnSpc>
                <a:spcPct val="100000"/>
              </a:lnSpc>
              <a:spcBef>
                <a:spcPts val="0"/>
              </a:spcBef>
              <a:defRPr/>
            </a:pPr>
            <a:r>
              <a:rPr lang="zh-CN" altLang="en-US" sz="2800" b="1" kern="100" dirty="0">
                <a:latin typeface="Times New Roman" panose="02020603050405020304"/>
                <a:cs typeface="Times New Roman" panose="02020603050405020304"/>
              </a:rPr>
              <a:t>跟踪训练</a:t>
            </a:r>
            <a:endParaRPr lang="zh-CN" altLang="zh-CN" sz="2800" b="1" kern="100" dirty="0">
              <a:latin typeface="Times New Roman" panose="02020603050405020304"/>
              <a:cs typeface="Times New Roman" panose="02020603050405020304"/>
            </a:endParaRPr>
          </a:p>
        </p:txBody>
      </p:sp>
      <p:sp>
        <p:nvSpPr>
          <p:cNvPr id="28" name="矩形 27"/>
          <p:cNvSpPr/>
          <p:nvPr/>
        </p:nvSpPr>
        <p:spPr>
          <a:xfrm>
            <a:off x="9505056" y="395372"/>
            <a:ext cx="2262158" cy="369332"/>
          </a:xfrm>
          <a:prstGeom prst="rect">
            <a:avLst/>
          </a:prstGeom>
        </p:spPr>
        <p:txBody>
          <a:bodyPr wrap="none">
            <a:spAutoFit/>
          </a:bodyPr>
          <a:lstStyle/>
          <a:p>
            <a:r>
              <a:rPr lang="zh-CN" altLang="en-US" dirty="0">
                <a:solidFill>
                  <a:schemeClr val="tx1">
                    <a:lumMod val="50000"/>
                    <a:lumOff val="50000"/>
                  </a:schemeClr>
                </a:solidFill>
              </a:rPr>
              <a:t>学以致用　夯基拔高</a:t>
            </a:r>
          </a:p>
        </p:txBody>
      </p:sp>
      <p:sp>
        <p:nvSpPr>
          <p:cNvPr id="29" name="流程图: 离页连接符 28"/>
          <p:cNvSpPr/>
          <p:nvPr/>
        </p:nvSpPr>
        <p:spPr>
          <a:xfrm>
            <a:off x="624802" y="350729"/>
            <a:ext cx="189621" cy="333731"/>
          </a:xfrm>
          <a:prstGeom prst="flowChartOffpageConnector">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矩形 15"/>
          <p:cNvSpPr>
            <a:spLocks noChangeArrowheads="1"/>
          </p:cNvSpPr>
          <p:nvPr/>
        </p:nvSpPr>
        <p:spPr bwMode="auto">
          <a:xfrm>
            <a:off x="390000" y="2725342"/>
            <a:ext cx="6426080" cy="364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该煤层形成的地质年代和最繁盛的动物可能是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古生代　三叶虫</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中生代　恐龙</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新生代第三纪　哺乳类</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新生代第四纪　人类</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74" name="Picture 2" descr="X79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5537" y="2865859"/>
            <a:ext cx="4099037" cy="32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9"/>
          <p:cNvSpPr txBox="1"/>
          <p:nvPr/>
        </p:nvSpPr>
        <p:spPr>
          <a:xfrm>
            <a:off x="225487" y="4509120"/>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256416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p>
        </p:txBody>
      </p:sp>
      <p:sp>
        <p:nvSpPr>
          <p:cNvPr id="25"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6"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13" name="矩形 12"/>
          <p:cNvSpPr/>
          <p:nvPr/>
        </p:nvSpPr>
        <p:spPr>
          <a:xfrm>
            <a:off x="390000" y="980728"/>
            <a:ext cx="6282064" cy="2031325"/>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由材料可知，苏铁、银杏等裸子植物繁盛时期是在中生代，恐龙是中生代最繁盛的动物，选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X79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8128" y="1124744"/>
            <a:ext cx="4099037" cy="32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6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a:spLocks noChangeArrowheads="1"/>
          </p:cNvSpPr>
          <p:nvPr/>
        </p:nvSpPr>
        <p:spPr bwMode="auto">
          <a:xfrm>
            <a:off x="390000" y="471007"/>
            <a:ext cx="11466640" cy="195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该煤层形成的古地理环境是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温热的草原地区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温暖广阔的浅海</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温热的森林地区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干旱的陆地环境</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7"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p>
        </p:txBody>
      </p:sp>
      <p:sp>
        <p:nvSpPr>
          <p:cNvPr id="28"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15" name="矩形 14"/>
          <p:cNvSpPr>
            <a:spLocks noChangeArrowheads="1"/>
          </p:cNvSpPr>
          <p:nvPr/>
        </p:nvSpPr>
        <p:spPr bwMode="auto">
          <a:xfrm>
            <a:off x="390000" y="4286063"/>
            <a:ext cx="11466640" cy="130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煤炭是由森林经地质作用演变而成，故其形成需要森林植被生长良好，因此对应温暖湿热的气候环境，选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19"/>
          <p:cNvSpPr txBox="1"/>
          <p:nvPr/>
        </p:nvSpPr>
        <p:spPr>
          <a:xfrm>
            <a:off x="225252" y="1852082"/>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pic>
        <p:nvPicPr>
          <p:cNvPr id="11" name="Picture 2" descr="X79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13587" y="188640"/>
            <a:ext cx="4099037" cy="32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33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426338" y="260648"/>
            <a:ext cx="591767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712800"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辽阳市集美中学月考</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t>
            </a:r>
            <a:r>
              <a:rPr lang="zh-CN" altLang="en-US" sz="2800" kern="100" dirty="0">
                <a:latin typeface="Times New Roman" panose="02020603050405020304" pitchFamily="18" charset="0"/>
                <a:ea typeface="方正中等线简体" panose="03000509000000000000" pitchFamily="65" charset="-122"/>
                <a:cs typeface="Times New Roman" panose="02020603050405020304" pitchFamily="18" charset="0"/>
              </a:rPr>
              <a:t>右</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是某同学绘制的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地质年代表示意图</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。据此完成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14"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15"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p>
        </p:txBody>
      </p:sp>
      <p:sp>
        <p:nvSpPr>
          <p:cNvPr id="16"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17" name="矩形 16"/>
          <p:cNvSpPr>
            <a:spLocks noChangeArrowheads="1"/>
          </p:cNvSpPr>
          <p:nvPr/>
        </p:nvSpPr>
        <p:spPr bwMode="auto">
          <a:xfrm>
            <a:off x="426338" y="2221707"/>
            <a:ext cx="610171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按由老到新的年代顺序，下列排序正确的是</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蕨类植物</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被子植物</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裸子植物</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三叶虫</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鱼类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恐龙</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新生代</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中生代</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古生代</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哺乳动物</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爬行动物</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两栖动物</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98" name="Picture 2" descr="X79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4008" y="23358"/>
            <a:ext cx="5440624" cy="67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9"/>
          <p:cNvSpPr txBox="1"/>
          <p:nvPr/>
        </p:nvSpPr>
        <p:spPr>
          <a:xfrm>
            <a:off x="263352" y="4253032"/>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347244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14" name="Rectangle 21">
            <a:hlinkClick r:id="rId3"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15" name="Rectangle 21">
            <a:hlinkClick r:id="rId4"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p>
        </p:txBody>
      </p:sp>
      <p:sp>
        <p:nvSpPr>
          <p:cNvPr id="16" name="Rectangle 21">
            <a:hlinkClick r:id="rId5"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5" name="矩形 4"/>
          <p:cNvSpPr/>
          <p:nvPr/>
        </p:nvSpPr>
        <p:spPr>
          <a:xfrm>
            <a:off x="390000" y="255994"/>
            <a:ext cx="5850016" cy="5909310"/>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植物演化顺序应为蕨类植物</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裸子植物</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被子植物，</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三叶虫</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是寒武纪出现的远古动物，鱼类是古生代出现的动物，恐龙是中生代动物，</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新生代</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中生代</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古生代，为由新到老的年代顺序，</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项中由老到新应为两栖动物</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爬行动物</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哺乳动物，</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X79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4008" y="23358"/>
            <a:ext cx="5440624" cy="67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89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linds(horizontal)">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blinds(horizontal)">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175" y="3213112"/>
            <a:ext cx="5955159" cy="3644888"/>
          </a:xfrm>
          <a:prstGeom prst="rect">
            <a:avLst/>
          </a:prstGeom>
          <a:solidFill>
            <a:srgbClr val="5B9BD5">
              <a:lumMod val="40000"/>
              <a:lumOff val="60000"/>
              <a:alpha val="3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5" name="矩形 4"/>
          <p:cNvSpPr>
            <a:spLocks noChangeArrowheads="1"/>
          </p:cNvSpPr>
          <p:nvPr/>
        </p:nvSpPr>
        <p:spPr bwMode="auto">
          <a:xfrm>
            <a:off x="606024" y="835385"/>
            <a:ext cx="1132262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人类出现于</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太古宙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古生代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中生代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新生代</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1" name="Picture 2" descr="X79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4008" y="23358"/>
            <a:ext cx="5440624" cy="677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9"/>
          <p:cNvSpPr txBox="1"/>
          <p:nvPr/>
        </p:nvSpPr>
        <p:spPr>
          <a:xfrm>
            <a:off x="3200176" y="2139665"/>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
        <p:nvSpPr>
          <p:cNvPr id="15" name="矩形 14"/>
          <p:cNvSpPr>
            <a:spLocks noChangeArrowheads="1"/>
          </p:cNvSpPr>
          <p:nvPr/>
        </p:nvSpPr>
        <p:spPr bwMode="auto">
          <a:xfrm>
            <a:off x="606024" y="3213112"/>
            <a:ext cx="455387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由图可知，人类出现时间为新生代，选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8"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9"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p>
        </p:txBody>
      </p:sp>
    </p:spTree>
    <p:extLst>
      <p:ext uri="{BB962C8B-B14F-4D97-AF65-F5344CB8AC3E}">
        <p14:creationId xmlns:p14="http://schemas.microsoft.com/office/powerpoint/2010/main" val="166573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0" y="2564904"/>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2663039"/>
            <a:ext cx="12192000" cy="9840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2111063" y="2739571"/>
            <a:ext cx="7969875" cy="830997"/>
          </a:xfrm>
          <a:prstGeom prst="rect">
            <a:avLst/>
          </a:prstGeom>
        </p:spPr>
        <p:txBody>
          <a:bodyPr wrap="square">
            <a:spAutoFit/>
          </a:bodyPr>
          <a:lstStyle/>
          <a:p>
            <a:pPr algn="ctr">
              <a:defRPr/>
            </a:pPr>
            <a:r>
              <a:rPr lang="zh-CN" altLang="en-US" sz="4800" b="1" kern="0" dirty="0">
                <a:solidFill>
                  <a:schemeClr val="bg1"/>
                </a:solidFill>
                <a:latin typeface="Verdana" panose="020B0604030504040204"/>
                <a:ea typeface="微软雅黑" panose="020B0503020204020204" pitchFamily="34" charset="-122"/>
              </a:rPr>
              <a:t>考点精练</a:t>
            </a:r>
          </a:p>
        </p:txBody>
      </p:sp>
    </p:spTree>
    <p:extLst>
      <p:ext uri="{BB962C8B-B14F-4D97-AF65-F5344CB8AC3E}">
        <p14:creationId xmlns:p14="http://schemas.microsoft.com/office/powerpoint/2010/main" val="4281117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a:spLocks noChangeArrowheads="1"/>
          </p:cNvSpPr>
          <p:nvPr/>
        </p:nvSpPr>
        <p:spPr bwMode="auto">
          <a:xfrm>
            <a:off x="390000" y="476672"/>
            <a:ext cx="11322624" cy="260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712800"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山东诸城是中生代地层较为发育的小型盆地，被古生物专家誉为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世界恐龙化石宝库</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。下图是诸城发掘出土的恐龙化石。据研究，该类恐龙体型较大，多以植物的嫩枝叶和多汁的根、茎为食。据此完成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8" name="TextBox 19"/>
          <p:cNvSpPr txBox="1"/>
          <p:nvPr/>
        </p:nvSpPr>
        <p:spPr>
          <a:xfrm>
            <a:off x="3885760" y="4405799"/>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pic>
        <p:nvPicPr>
          <p:cNvPr id="5122" name="Picture 2" descr="X794"/>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2262" y="3050709"/>
            <a:ext cx="3796397" cy="26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a:spLocks noChangeArrowheads="1"/>
          </p:cNvSpPr>
          <p:nvPr/>
        </p:nvSpPr>
        <p:spPr bwMode="auto">
          <a:xfrm>
            <a:off x="390000" y="3068960"/>
            <a:ext cx="11322624" cy="195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该化石所在岩层</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下部岩层年龄新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多气孔构造</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层理结构不明显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属于沉积岩</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1158299"/>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b="1"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b="1" kern="100" dirty="0">
                <a:latin typeface="Times New Roman" panose="02020603050405020304" pitchFamily="18" charset="0"/>
                <a:ea typeface="方正中等线简体" panose="03000509000000000000" pitchFamily="65" charset="-122"/>
                <a:cs typeface="Times New Roman" panose="02020603050405020304" pitchFamily="18" charset="0"/>
              </a:rPr>
              <a:t>化石和地质年代表</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地层：</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具有</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层状岩石。</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化石：在沉积岩的形成过程中，有些生物的遗体</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会</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在沉积物中保存下来，形成化石。</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研究意义：通过研究地层和它们包含的化石，可以了解地球的生命历史</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环境。</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cxnSp>
        <p:nvCxnSpPr>
          <p:cNvPr id="18" name="肘形连接符 17"/>
          <p:cNvCxnSpPr/>
          <p:nvPr/>
        </p:nvCxnSpPr>
        <p:spPr>
          <a:xfrm rot="10800000" flipH="1" flipV="1">
            <a:off x="612766" y="439864"/>
            <a:ext cx="11062414" cy="324839"/>
          </a:xfrm>
          <a:prstGeom prst="bentConnector3">
            <a:avLst>
              <a:gd name="adj1" fmla="val -1893"/>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83432" y="223757"/>
            <a:ext cx="6696744" cy="523220"/>
          </a:xfrm>
          <a:prstGeom prst="rect">
            <a:avLst/>
          </a:prstGeom>
        </p:spPr>
        <p:txBody>
          <a:bodyPr wrap="square">
            <a:spAutoFit/>
          </a:bodyPr>
          <a:lstStyle/>
          <a:p>
            <a:pPr lvl="0" defTabSz="1219140">
              <a:defRPr/>
            </a:pPr>
            <a:r>
              <a:rPr lang="zh-CN" altLang="en-US" sz="2800" b="1" kern="100" dirty="0">
                <a:solidFill>
                  <a:prstClr val="black"/>
                </a:solidFill>
                <a:latin typeface="Times New Roman" panose="02020603050405020304"/>
                <a:cs typeface="Times New Roman" panose="02020603050405020304"/>
              </a:rPr>
              <a:t>知识梳理</a:t>
            </a:r>
            <a:endParaRPr lang="zh-CN" altLang="zh-CN" sz="2600" kern="100" dirty="0">
              <a:solidFill>
                <a:prstClr val="black"/>
              </a:solidFill>
              <a:latin typeface="Times New Roman" panose="02020603050405020304"/>
              <a:cs typeface="Times New Roman" panose="02020603050405020304"/>
            </a:endParaRPr>
          </a:p>
        </p:txBody>
      </p:sp>
      <p:sp>
        <p:nvSpPr>
          <p:cNvPr id="26" name="矩形 25"/>
          <p:cNvSpPr/>
          <p:nvPr/>
        </p:nvSpPr>
        <p:spPr>
          <a:xfrm>
            <a:off x="9505056" y="395372"/>
            <a:ext cx="2262158" cy="369332"/>
          </a:xfrm>
          <a:prstGeom prst="rect">
            <a:avLst/>
          </a:prstGeom>
        </p:spPr>
        <p:txBody>
          <a:bodyPr wrap="none">
            <a:spAutoFit/>
          </a:bodyPr>
          <a:lstStyle/>
          <a:p>
            <a:pPr lvl="0"/>
            <a:r>
              <a:rPr lang="zh-CN" altLang="en-US" dirty="0">
                <a:solidFill>
                  <a:prstClr val="black">
                    <a:lumMod val="50000"/>
                    <a:lumOff val="50000"/>
                  </a:prstClr>
                </a:solidFill>
              </a:rPr>
              <a:t>知识回顾　理清教材</a:t>
            </a:r>
          </a:p>
        </p:txBody>
      </p:sp>
      <p:sp>
        <p:nvSpPr>
          <p:cNvPr id="27" name="流程图: 离页连接符 26"/>
          <p:cNvSpPr/>
          <p:nvPr/>
        </p:nvSpPr>
        <p:spPr>
          <a:xfrm>
            <a:off x="624802" y="350729"/>
            <a:ext cx="189621" cy="333731"/>
          </a:xfrm>
          <a:prstGeom prst="flowChartOffpageConnector">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 name="矩形 2"/>
          <p:cNvSpPr/>
          <p:nvPr/>
        </p:nvSpPr>
        <p:spPr>
          <a:xfrm>
            <a:off x="2710847" y="1903776"/>
            <a:ext cx="1620957" cy="523220"/>
          </a:xfrm>
          <a:prstGeom prst="rect">
            <a:avLst/>
          </a:prstGeom>
        </p:spPr>
        <p:txBody>
          <a:bodyPr wrap="none">
            <a:spAutoFit/>
          </a:bodyPr>
          <a:lstStyle/>
          <a:p>
            <a:pPr>
              <a:defRPr/>
            </a:pP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时间顺序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8696499" y="258050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遗迹</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1" name="矩形 10"/>
          <p:cNvSpPr/>
          <p:nvPr/>
        </p:nvSpPr>
        <p:spPr>
          <a:xfrm>
            <a:off x="1199456" y="4477221"/>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古地理</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linds(horizontal)">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6" name="矩形 15"/>
          <p:cNvSpPr>
            <a:spLocks noChangeArrowheads="1"/>
          </p:cNvSpPr>
          <p:nvPr/>
        </p:nvSpPr>
        <p:spPr bwMode="auto">
          <a:xfrm>
            <a:off x="390000" y="1185133"/>
            <a:ext cx="6642103"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只有沉积岩中有化石，因此该化石所在岩层属于沉积岩，</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沉积岩</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越靠下部岩层年龄越老，</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喷出</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型岩浆岩多气孔构造，</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沉积岩</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有明显的层理结构，</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122" name="Picture 2" descr="X794"/>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2262" y="1545173"/>
            <a:ext cx="3796397" cy="26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195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linds(horizontal)">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blinds(horizontal)">
                                      <p:cBhvr>
                                        <p:cTn id="15" dur="500"/>
                                        <p:tgtEl>
                                          <p:spTgt spid="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blinds(horizontal)">
                                      <p:cBhvr>
                                        <p:cTn id="20" dur="500"/>
                                        <p:tgtEl>
                                          <p:spTgt spid="1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Effect transition="in" filter="blinds(horizontal)">
                                      <p:cBhvr>
                                        <p:cTn id="25"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a:spLocks noChangeArrowheads="1"/>
          </p:cNvSpPr>
          <p:nvPr/>
        </p:nvSpPr>
        <p:spPr bwMode="auto">
          <a:xfrm>
            <a:off x="390000" y="749603"/>
            <a:ext cx="1125061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推测该恐龙存在时期诸城的气候特征为</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温暖湿润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炎热干燥</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寒冷干燥</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低温湿润</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9"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p>
        </p:txBody>
      </p:sp>
      <p:sp>
        <p:nvSpPr>
          <p:cNvPr id="30"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2"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3"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4"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9" name="矩形 18"/>
          <p:cNvSpPr>
            <a:spLocks noChangeArrowheads="1"/>
          </p:cNvSpPr>
          <p:nvPr/>
        </p:nvSpPr>
        <p:spPr bwMode="auto">
          <a:xfrm>
            <a:off x="390000" y="3709999"/>
            <a:ext cx="11250616" cy="130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由材料</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该类恐龙体型较大，多以植物的嫩枝叶和多汁的根、茎为食</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可知，该恐龙存在时期植被生长繁盛，气候温暖湿润，</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正确。</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19"/>
          <p:cNvSpPr txBox="1"/>
          <p:nvPr/>
        </p:nvSpPr>
        <p:spPr>
          <a:xfrm>
            <a:off x="238205" y="1420034"/>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pic>
        <p:nvPicPr>
          <p:cNvPr id="14" name="Picture 2" descr="X794"/>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4219" y="620688"/>
            <a:ext cx="3796397" cy="26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a:spLocks noChangeArrowheads="1"/>
          </p:cNvSpPr>
          <p:nvPr/>
        </p:nvSpPr>
        <p:spPr bwMode="auto">
          <a:xfrm>
            <a:off x="390000" y="569946"/>
            <a:ext cx="613804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712800" algn="just">
              <a:lnSpc>
                <a:spcPct val="150000"/>
              </a:lnSpc>
              <a:spcAft>
                <a:spcPts val="0"/>
              </a:spcAft>
            </a:pPr>
            <a:r>
              <a:rPr lang="en-US" altLang="zh-CN" sz="2800"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辽阳市集美中学月考</a:t>
            </a:r>
            <a:r>
              <a:rPr lang="en-US" altLang="zh-CN" sz="2800" kern="100" dirty="0" smtClean="0">
                <a:latin typeface="Times New Roman" panose="02020603050405020304" pitchFamily="18" charset="0"/>
                <a:ea typeface="楷体_GB2312" panose="02010609030101010101" pitchFamily="49" charset="-122"/>
                <a:cs typeface="Courier New" panose="02070309020205020404" pitchFamily="49" charset="0"/>
              </a:rPr>
              <a:t>)</a:t>
            </a:r>
            <a:r>
              <a:rPr lang="zh-CN" altLang="en-US" sz="2800" kern="100" dirty="0">
                <a:latin typeface="Times New Roman" panose="02020603050405020304" pitchFamily="18" charset="0"/>
                <a:ea typeface="方正中等线简体" panose="03000509000000000000" pitchFamily="65" charset="-122"/>
                <a:cs typeface="Times New Roman" panose="02020603050405020304" pitchFamily="18" charset="0"/>
              </a:rPr>
              <a:t>右</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图</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表示地球上部分生物类型出现的时间范围，横向宽度越大，代表生物物种越多。读图完成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7"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8"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p>
        </p:txBody>
      </p:sp>
      <p:sp>
        <p:nvSpPr>
          <p:cNvPr id="30"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2"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3"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pic>
        <p:nvPicPr>
          <p:cNvPr id="6146" name="Picture 2" descr="X795"/>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9682" y="836534"/>
            <a:ext cx="5216958" cy="426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a:spLocks noChangeArrowheads="1"/>
          </p:cNvSpPr>
          <p:nvPr/>
        </p:nvSpPr>
        <p:spPr bwMode="auto">
          <a:xfrm>
            <a:off x="390000" y="3147570"/>
            <a:ext cx="613804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下列生物中，出现最早的是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爬行类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鸟类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鱼类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两栖类</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TextBox 19"/>
          <p:cNvSpPr txBox="1"/>
          <p:nvPr/>
        </p:nvSpPr>
        <p:spPr>
          <a:xfrm>
            <a:off x="252719" y="4444370"/>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8"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p>
        </p:txBody>
      </p:sp>
      <p:sp>
        <p:nvSpPr>
          <p:cNvPr id="30"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2"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3"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2" name="矩形 11"/>
          <p:cNvSpPr>
            <a:spLocks noChangeArrowheads="1"/>
          </p:cNvSpPr>
          <p:nvPr/>
        </p:nvSpPr>
        <p:spPr bwMode="auto">
          <a:xfrm>
            <a:off x="390000" y="1052736"/>
            <a:ext cx="585001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图中显示，爬行类出现在古生代后期，鸟类出现在中生代，鱼类出现在古生代早期，两栖类出现在古生代晚期，因此出现最早的是鱼类，故选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 name="Picture 2" descr="X795"/>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9682" y="836534"/>
            <a:ext cx="5216958" cy="426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128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389999" y="341177"/>
            <a:ext cx="113226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爬行类动物物种最多的地质年代是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古生代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元古宙</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中生代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新生代</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4"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5"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p>
        </p:txBody>
      </p:sp>
      <p:sp>
        <p:nvSpPr>
          <p:cNvPr id="46"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47"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48"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8" name="矩形 17"/>
          <p:cNvSpPr>
            <a:spLocks noChangeArrowheads="1"/>
          </p:cNvSpPr>
          <p:nvPr/>
        </p:nvSpPr>
        <p:spPr bwMode="auto">
          <a:xfrm>
            <a:off x="389999" y="4466588"/>
            <a:ext cx="11322625" cy="19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材料信息表明，动物演化进程图中横向宽度越大，代表生物物种越多。图中显示，爬行类动物宽度最宽的地质年代是中生代，选项</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符合题意。</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TextBox 19"/>
          <p:cNvSpPr txBox="1"/>
          <p:nvPr/>
        </p:nvSpPr>
        <p:spPr>
          <a:xfrm>
            <a:off x="263352" y="1646450"/>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pic>
        <p:nvPicPr>
          <p:cNvPr id="14" name="Picture 2" descr="X795"/>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9682" y="44624"/>
            <a:ext cx="5216958" cy="4269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a:spLocks noChangeArrowheads="1"/>
          </p:cNvSpPr>
          <p:nvPr/>
        </p:nvSpPr>
        <p:spPr bwMode="auto">
          <a:xfrm>
            <a:off x="390000" y="122422"/>
            <a:ext cx="613804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随着环境变迁，生物在不断演化。新生代时期生物发展阶段进入</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哺乳动物时代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爬行动物时代</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海生藻类时代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裸子植物时代</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3"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4"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45"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5</a:t>
            </a:r>
          </a:p>
        </p:txBody>
      </p:sp>
      <p:sp>
        <p:nvSpPr>
          <p:cNvPr id="46"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47"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9" name="矩形 18"/>
          <p:cNvSpPr>
            <a:spLocks noChangeArrowheads="1"/>
          </p:cNvSpPr>
          <p:nvPr/>
        </p:nvSpPr>
        <p:spPr bwMode="auto">
          <a:xfrm>
            <a:off x="390000" y="4293096"/>
            <a:ext cx="11322624" cy="194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图中显示，新生代时表示哺乳类的条带宽度在各类动物中增长最快，哺乳类动物物种丰富且增长迅速，因此新生代时期生物发展阶段进入哺乳动物时代，选项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符合题意。</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 name="Picture 2" descr="X795"/>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6817" y="194430"/>
            <a:ext cx="4742689" cy="388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9"/>
          <p:cNvSpPr txBox="1"/>
          <p:nvPr/>
        </p:nvSpPr>
        <p:spPr>
          <a:xfrm>
            <a:off x="242086" y="1418566"/>
            <a:ext cx="756098" cy="784830"/>
          </a:xfrm>
          <a:prstGeom prst="rect">
            <a:avLst/>
          </a:prstGeom>
          <a:noFill/>
        </p:spPr>
        <p:txBody>
          <a:bodyPr wrap="square" rtlCol="0">
            <a:spAutoFit/>
          </a:bodyPr>
          <a:lstStyle/>
          <a:p>
            <a:pPr defTabSz="1219140"/>
            <a:r>
              <a:rPr lang="zh-CN" altLang="en-US" sz="4500" b="1" dirty="0">
                <a:solidFill>
                  <a:srgbClr val="C00000"/>
                </a:solidFill>
                <a:latin typeface="华文细黑" pitchFamily="2" charset="-122"/>
                <a:ea typeface="华文细黑" pitchFamily="2"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a:spLocks noChangeArrowheads="1"/>
          </p:cNvSpPr>
          <p:nvPr/>
        </p:nvSpPr>
        <p:spPr bwMode="auto">
          <a:xfrm>
            <a:off x="390000" y="531837"/>
            <a:ext cx="52019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712800"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读</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某地地层剖面图</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，回答</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7"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50"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52"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53"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6</a:t>
            </a:r>
          </a:p>
        </p:txBody>
      </p:sp>
      <p:sp>
        <p:nvSpPr>
          <p:cNvPr id="54"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6" name="矩形 15"/>
          <p:cNvSpPr>
            <a:spLocks noChangeArrowheads="1"/>
          </p:cNvSpPr>
          <p:nvPr/>
        </p:nvSpPr>
        <p:spPr bwMode="auto">
          <a:xfrm>
            <a:off x="390000" y="4646103"/>
            <a:ext cx="11178608" cy="130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下面的地层较老，上面的地层较新，图中地层形成由早到晚依次是</a:t>
            </a:r>
            <a:r>
              <a:rPr lang="en-US" altLang="zh-CN" sz="2800" kern="100">
                <a:latin typeface="宋体" panose="02010600030101010101" pitchFamily="2" charset="-122"/>
                <a:ea typeface="黑体" panose="02010609060101010101" pitchFamily="49" charset="-122"/>
                <a:cs typeface="Times New Roman" panose="02020603050405020304" pitchFamily="18" charset="0"/>
              </a:rPr>
              <a:t>①②③⑥⑤④</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，故选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170" name="Picture 2" descr="BX22X"/>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4009" y="188640"/>
            <a:ext cx="5607378" cy="21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a:spLocks noChangeArrowheads="1"/>
          </p:cNvSpPr>
          <p:nvPr/>
        </p:nvSpPr>
        <p:spPr bwMode="auto">
          <a:xfrm>
            <a:off x="390000" y="2335957"/>
            <a:ext cx="1117860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图中各个地层按形成由早到晚，排列顺序正确的是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①②④⑤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②③④⑤</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①③⑥⑤</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③④⑤⑥</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TextBox 19"/>
          <p:cNvSpPr txBox="1"/>
          <p:nvPr/>
        </p:nvSpPr>
        <p:spPr>
          <a:xfrm>
            <a:off x="252351" y="3646620"/>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linds(horizontal)">
                                      <p:cBhvr>
                                        <p:cTn id="1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a:spLocks noChangeArrowheads="1"/>
          </p:cNvSpPr>
          <p:nvPr/>
        </p:nvSpPr>
        <p:spPr bwMode="auto">
          <a:xfrm>
            <a:off x="389998" y="3414336"/>
            <a:ext cx="11394634" cy="131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地层形成于白垩纪</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地层形成于三叠纪</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地层形成于二叠纪</a:t>
            </a: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solidFill>
                  <a:prstClr val="black"/>
                </a:solidFill>
                <a:latin typeface="宋体" panose="02010600030101010101" pitchFamily="2" charset="-122"/>
                <a:ea typeface="方正中等线简体" panose="03000509000000000000" pitchFamily="65" charset="-122"/>
                <a:cs typeface="Times New Roman" panose="02020603050405020304" pitchFamily="18" charset="0"/>
              </a:rPr>
              <a:t>⑤</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地层形成于寒武纪</a:t>
            </a:r>
            <a:endParaRPr lang="zh-CN" altLang="zh-CN" sz="28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40" name="矩形 39"/>
          <p:cNvSpPr>
            <a:spLocks noChangeArrowheads="1"/>
          </p:cNvSpPr>
          <p:nvPr/>
        </p:nvSpPr>
        <p:spPr bwMode="auto">
          <a:xfrm>
            <a:off x="389998" y="48756"/>
            <a:ext cx="11394634" cy="131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如果在地层</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⑥</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发现了侏罗纪的化石，那么，下列对其他地层形成时间的判断，正确的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7"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28"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29"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1"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2"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3"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7</a:t>
            </a:r>
          </a:p>
        </p:txBody>
      </p:sp>
      <p:sp>
        <p:nvSpPr>
          <p:cNvPr id="45"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p>
        </p:txBody>
      </p:sp>
      <p:sp>
        <p:nvSpPr>
          <p:cNvPr id="17" name="矩形 16"/>
          <p:cNvSpPr>
            <a:spLocks noChangeArrowheads="1"/>
          </p:cNvSpPr>
          <p:nvPr/>
        </p:nvSpPr>
        <p:spPr bwMode="auto">
          <a:xfrm>
            <a:off x="389998" y="5013176"/>
            <a:ext cx="11394634" cy="130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如果在地层</a:t>
            </a:r>
            <a:r>
              <a:rPr lang="en-US" altLang="zh-CN" sz="2800" kern="100">
                <a:latin typeface="宋体" panose="02010600030101010101" pitchFamily="2" charset="-122"/>
                <a:ea typeface="黑体" panose="02010609060101010101" pitchFamily="49" charset="-122"/>
                <a:cs typeface="Times New Roman" panose="02020603050405020304" pitchFamily="18" charset="0"/>
              </a:rPr>
              <a:t>⑥</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发现了侏罗纪的化石，那么</a:t>
            </a:r>
            <a:r>
              <a:rPr lang="en-US" altLang="zh-CN" sz="2800" kern="100">
                <a:latin typeface="宋体" panose="02010600030101010101" pitchFamily="2" charset="-122"/>
                <a:ea typeface="黑体" panose="02010609060101010101" pitchFamily="49" charset="-122"/>
                <a:cs typeface="Times New Roman" panose="02020603050405020304" pitchFamily="18" charset="0"/>
              </a:rPr>
              <a:t>①②③</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地层形成时间要早于侏罗纪，</a:t>
            </a:r>
            <a:r>
              <a:rPr lang="en-US" altLang="zh-CN" sz="2800" kern="100">
                <a:latin typeface="宋体" panose="02010600030101010101" pitchFamily="2" charset="-122"/>
                <a:ea typeface="黑体" panose="02010609060101010101" pitchFamily="49" charset="-122"/>
                <a:cs typeface="Times New Roman" panose="02020603050405020304" pitchFamily="18" charset="0"/>
              </a:rPr>
              <a:t>④⑤</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地层形成时间要晚于侏罗纪。故选</a:t>
            </a:r>
            <a:r>
              <a:rPr lang="en-US" altLang="zh-CN" sz="2800" kern="10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9"/>
          <p:cNvSpPr txBox="1"/>
          <p:nvPr/>
        </p:nvSpPr>
        <p:spPr>
          <a:xfrm>
            <a:off x="4799856" y="3501008"/>
            <a:ext cx="756098" cy="784830"/>
          </a:xfrm>
          <a:prstGeom prst="rect">
            <a:avLst/>
          </a:prstGeom>
          <a:noFill/>
        </p:spPr>
        <p:txBody>
          <a:bodyPr wrap="square" rtlCol="0">
            <a:spAutoFit/>
          </a:bodyPr>
          <a:lstStyle/>
          <a:p>
            <a:pPr defTabSz="121914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4" name="Picture 2" descr="BX22X"/>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4970" y="1267453"/>
            <a:ext cx="5607378" cy="21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9"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8</a:t>
            </a:r>
          </a:p>
        </p:txBody>
      </p:sp>
      <p:sp>
        <p:nvSpPr>
          <p:cNvPr id="22" name="矩形 21"/>
          <p:cNvSpPr>
            <a:spLocks noChangeArrowheads="1"/>
          </p:cNvSpPr>
          <p:nvPr/>
        </p:nvSpPr>
        <p:spPr bwMode="auto">
          <a:xfrm>
            <a:off x="390000" y="193483"/>
            <a:ext cx="1146664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读下面一则报道，回答下列问题。</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indent="712800" algn="just">
              <a:lnSpc>
                <a:spcPct val="150000"/>
              </a:lnSpc>
              <a:spcAft>
                <a:spcPts val="0"/>
              </a:spcAft>
            </a:pP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美国出版的《科学》杂志刊登一篇文章说，科学家们研究发现，地球在</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6 500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万年前遭受一颗小行星撞击而导致恐龙灭绝，但这并非是地球唯一的</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飞来横祸</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。另一颗小行星</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也可能是彗星</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在距今约</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2.5</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亿年前也撞击过地球，触发了地球上最大规模的物种灭绝</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有关证据是科学家们在对远古时代的沉积物进行研究时发现的，这些从日本、中国和匈牙利的不同地点搜集的沉积物来自地质史上的二叠纪和三叠纪之间</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这颗撞击地球的小行星撞击的威力相当于地球上最大地震的</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万倍，由此还引发了地球上最大规模的火山运动。火山灰和撞击引起的灰尘覆盖整个地球达数百年。当时地球上的主要物种，包括</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万种三叶虫全部灭绝，</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的海洋生物和</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70%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的陆生脊椎动物被毁灭</a:t>
            </a:r>
            <a:r>
              <a:rPr lang="en-US" altLang="zh-CN" sz="2600" kern="100" dirty="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9"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8</a:t>
            </a:r>
          </a:p>
        </p:txBody>
      </p:sp>
      <p:sp>
        <p:nvSpPr>
          <p:cNvPr id="22" name="矩形 21"/>
          <p:cNvSpPr>
            <a:spLocks noChangeArrowheads="1"/>
          </p:cNvSpPr>
          <p:nvPr/>
        </p:nvSpPr>
        <p:spPr bwMode="auto">
          <a:xfrm>
            <a:off x="390000" y="699354"/>
            <a:ext cx="11466640" cy="131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二叠纪和三叠纪之间</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应该是距今约</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年，这也是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代和</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________</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代的时间界线。</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7248128" y="810272"/>
            <a:ext cx="1172116"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2.52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亿</a:t>
            </a:r>
            <a:endParaRPr lang="zh-CN" altLang="en-US" sz="2800" dirty="0"/>
          </a:p>
        </p:txBody>
      </p:sp>
      <p:sp>
        <p:nvSpPr>
          <p:cNvPr id="5" name="矩形 4"/>
          <p:cNvSpPr/>
          <p:nvPr/>
        </p:nvSpPr>
        <p:spPr>
          <a:xfrm>
            <a:off x="10560496" y="81027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古生</a:t>
            </a:r>
            <a:endParaRPr lang="zh-CN" altLang="en-US" sz="2800" dirty="0"/>
          </a:p>
        </p:txBody>
      </p:sp>
      <p:sp>
        <p:nvSpPr>
          <p:cNvPr id="7" name="矩形 6"/>
          <p:cNvSpPr/>
          <p:nvPr/>
        </p:nvSpPr>
        <p:spPr>
          <a:xfrm>
            <a:off x="1478809" y="141251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中生</a:t>
            </a:r>
            <a:endParaRPr lang="zh-CN" altLang="en-US" sz="2800" dirty="0"/>
          </a:p>
        </p:txBody>
      </p:sp>
      <p:sp>
        <p:nvSpPr>
          <p:cNvPr id="18" name="矩形 17"/>
          <p:cNvSpPr>
            <a:spLocks noChangeArrowheads="1"/>
          </p:cNvSpPr>
          <p:nvPr/>
        </p:nvSpPr>
        <p:spPr bwMode="auto">
          <a:xfrm>
            <a:off x="390000" y="2332475"/>
            <a:ext cx="11466640" cy="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简要分析当时全球气候发生了怎样的变化。</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a:spLocks noChangeArrowheads="1"/>
          </p:cNvSpPr>
          <p:nvPr/>
        </p:nvSpPr>
        <p:spPr bwMode="auto">
          <a:xfrm>
            <a:off x="390000" y="3082839"/>
            <a:ext cx="11466640" cy="19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在撞击发生后的一段时间内，由于撞击所产生的热量及火山喷发的热能作用，地球上的温度很高。一段时间以后，由于大量的灰尘遮天蔽日，太阳辐射被极大地削弱，地球上气温降低。</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6633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blinds(horizontal)">
                                      <p:cBhvr>
                                        <p:cTn id="10" dur="500"/>
                                        <p:tgtEl>
                                          <p:spTgt spid="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90000" y="796603"/>
            <a:ext cx="11412000" cy="69523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地质年代表</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26" name="Picture 2" descr="F6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4852" y="1659222"/>
            <a:ext cx="9182297" cy="28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89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1">
            <a:hlinkClick r:id="rId3"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p>
        </p:txBody>
      </p:sp>
      <p:sp>
        <p:nvSpPr>
          <p:cNvPr id="30" name="Rectangle 21">
            <a:hlinkClick r:id="rId4"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p>
        </p:txBody>
      </p:sp>
      <p:sp>
        <p:nvSpPr>
          <p:cNvPr id="31" name="Rectangle 21">
            <a:hlinkClick r:id="rId5"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p>
        </p:txBody>
      </p:sp>
      <p:sp>
        <p:nvSpPr>
          <p:cNvPr id="33" name="Rectangle 21">
            <a:hlinkClick r:id="rId7"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p>
        </p:txBody>
      </p:sp>
      <p:sp>
        <p:nvSpPr>
          <p:cNvPr id="34" name="Rectangle 21">
            <a:hlinkClick r:id="rId8"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p>
        </p:txBody>
      </p:sp>
      <p:sp>
        <p:nvSpPr>
          <p:cNvPr id="35" name="Rectangle 21">
            <a:hlinkClick r:id="rId9"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9" name="Rectangle 21">
            <a:hlinkClick r:id="rId10"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8</a:t>
            </a:r>
          </a:p>
        </p:txBody>
      </p:sp>
      <p:sp>
        <p:nvSpPr>
          <p:cNvPr id="18" name="矩形 17"/>
          <p:cNvSpPr>
            <a:spLocks noChangeArrowheads="1"/>
          </p:cNvSpPr>
          <p:nvPr/>
        </p:nvSpPr>
        <p:spPr bwMode="auto">
          <a:xfrm>
            <a:off x="390000" y="836712"/>
            <a:ext cx="11466640" cy="66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简述当时地球上生物遭毁灭的直接原因。</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a:spLocks noChangeArrowheads="1"/>
          </p:cNvSpPr>
          <p:nvPr/>
        </p:nvSpPr>
        <p:spPr bwMode="auto">
          <a:xfrm>
            <a:off x="390000" y="1714687"/>
            <a:ext cx="11466640" cy="19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撞击发生后，产生大量灰尘遮挡阳光，许多植物因为得不到充足的阳光而大片死亡；由于植物的大片死亡，许多动物也因食物缺乏而大量死亡；另外全球气温急剧下降，很多地球生物因为气温过低而死亡。</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06884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96000" y="1509857"/>
            <a:ext cx="10800000" cy="2603470"/>
          </a:xfrm>
          <a:prstGeom prst="rect">
            <a:avLst/>
          </a:prstGeom>
        </p:spPr>
        <p:txBody>
          <a:bodyPr>
            <a:spAutoFit/>
          </a:bodyPr>
          <a:lstStyle/>
          <a:p>
            <a:pPr algn="ctr">
              <a:lnSpc>
                <a:spcPct val="150000"/>
              </a:lnSpc>
              <a:spcAft>
                <a:spcPts val="0"/>
              </a:spcAf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理构造的形成</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层理是沉积岩在形成过程中，由于沉积环境的改变，所引起的沉积物质的成分、颗粒大小、形状或颜色沿垂直方向发生变化而显示出的成层现象。</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391321" y="1151274"/>
            <a:ext cx="11409359" cy="306981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87410" y="875872"/>
            <a:ext cx="1847123" cy="486905"/>
            <a:chOff x="382191" y="640926"/>
            <a:chExt cx="2031835" cy="535596"/>
          </a:xfrm>
        </p:grpSpPr>
        <p:sp>
          <p:nvSpPr>
            <p:cNvPr id="13" name="矩形 12"/>
            <p:cNvSpPr/>
            <p:nvPr/>
          </p:nvSpPr>
          <p:spPr>
            <a:xfrm>
              <a:off x="490974" y="733708"/>
              <a:ext cx="376638" cy="360650"/>
            </a:xfrm>
            <a:prstGeom prst="rect">
              <a:avLst/>
            </a:prstGeom>
            <a:solidFill>
              <a:srgbClr val="E1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82191" y="640926"/>
              <a:ext cx="2031835" cy="535596"/>
              <a:chOff x="5314664" y="989457"/>
              <a:chExt cx="3863997" cy="937112"/>
            </a:xfrm>
          </p:grpSpPr>
          <p:grpSp>
            <p:nvGrpSpPr>
              <p:cNvPr id="15" name="组合 14"/>
              <p:cNvGrpSpPr/>
              <p:nvPr/>
            </p:nvGrpSpPr>
            <p:grpSpPr>
              <a:xfrm>
                <a:off x="5314664" y="989457"/>
                <a:ext cx="511631" cy="937112"/>
                <a:chOff x="5314664" y="989457"/>
                <a:chExt cx="511631" cy="937112"/>
              </a:xfrm>
            </p:grpSpPr>
            <p:sp>
              <p:nvSpPr>
                <p:cNvPr id="27" name="矩形 1"/>
                <p:cNvSpPr/>
                <p:nvPr/>
              </p:nvSpPr>
              <p:spPr>
                <a:xfrm>
                  <a:off x="5314664" y="1008035"/>
                  <a:ext cx="422523" cy="918534"/>
                </a:xfrm>
                <a:custGeom>
                  <a:avLst/>
                  <a:gdLst>
                    <a:gd name="connsiteX0" fmla="*/ 0 w 432048"/>
                    <a:gd name="connsiteY0" fmla="*/ 0 h 864096"/>
                    <a:gd name="connsiteX1" fmla="*/ 432048 w 432048"/>
                    <a:gd name="connsiteY1" fmla="*/ 0 h 864096"/>
                    <a:gd name="connsiteX2" fmla="*/ 432048 w 432048"/>
                    <a:gd name="connsiteY2" fmla="*/ 864096 h 864096"/>
                    <a:gd name="connsiteX3" fmla="*/ 0 w 432048"/>
                    <a:gd name="connsiteY3" fmla="*/ 864096 h 864096"/>
                    <a:gd name="connsiteX4" fmla="*/ 0 w 432048"/>
                    <a:gd name="connsiteY4" fmla="*/ 0 h 864096"/>
                    <a:gd name="connsiteX0" fmla="*/ 0 w 441573"/>
                    <a:gd name="connsiteY0" fmla="*/ 0 h 921246"/>
                    <a:gd name="connsiteX1" fmla="*/ 441573 w 441573"/>
                    <a:gd name="connsiteY1" fmla="*/ 57150 h 921246"/>
                    <a:gd name="connsiteX2" fmla="*/ 441573 w 441573"/>
                    <a:gd name="connsiteY2" fmla="*/ 921246 h 921246"/>
                    <a:gd name="connsiteX3" fmla="*/ 9525 w 441573"/>
                    <a:gd name="connsiteY3" fmla="*/ 92124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225575 w 441573"/>
                    <a:gd name="connsiteY1" fmla="*/ 22795 h 921246"/>
                    <a:gd name="connsiteX2" fmla="*/ 441573 w 441573"/>
                    <a:gd name="connsiteY2" fmla="*/ 57150 h 921246"/>
                    <a:gd name="connsiteX3" fmla="*/ 441573 w 441573"/>
                    <a:gd name="connsiteY3" fmla="*/ 921246 h 921246"/>
                    <a:gd name="connsiteX4" fmla="*/ 19050 w 441573"/>
                    <a:gd name="connsiteY4" fmla="*/ 864096 h 921246"/>
                    <a:gd name="connsiteX5" fmla="*/ 0 w 441573"/>
                    <a:gd name="connsiteY5" fmla="*/ 0 h 921246"/>
                    <a:gd name="connsiteX0" fmla="*/ 0 w 441573"/>
                    <a:gd name="connsiteY0" fmla="*/ 5780 h 927026"/>
                    <a:gd name="connsiteX1" fmla="*/ 235100 w 441573"/>
                    <a:gd name="connsiteY1" fmla="*/ 0 h 927026"/>
                    <a:gd name="connsiteX2" fmla="*/ 441573 w 441573"/>
                    <a:gd name="connsiteY2" fmla="*/ 62930 h 927026"/>
                    <a:gd name="connsiteX3" fmla="*/ 441573 w 441573"/>
                    <a:gd name="connsiteY3" fmla="*/ 927026 h 927026"/>
                    <a:gd name="connsiteX4" fmla="*/ 19050 w 441573"/>
                    <a:gd name="connsiteY4" fmla="*/ 869876 h 927026"/>
                    <a:gd name="connsiteX5" fmla="*/ 0 w 441573"/>
                    <a:gd name="connsiteY5" fmla="*/ 5780 h 927026"/>
                    <a:gd name="connsiteX0" fmla="*/ 0 w 432048"/>
                    <a:gd name="connsiteY0" fmla="*/ 91505 h 927026"/>
                    <a:gd name="connsiteX1" fmla="*/ 225575 w 432048"/>
                    <a:gd name="connsiteY1" fmla="*/ 0 h 927026"/>
                    <a:gd name="connsiteX2" fmla="*/ 432048 w 432048"/>
                    <a:gd name="connsiteY2" fmla="*/ 62930 h 927026"/>
                    <a:gd name="connsiteX3" fmla="*/ 432048 w 432048"/>
                    <a:gd name="connsiteY3" fmla="*/ 927026 h 927026"/>
                    <a:gd name="connsiteX4" fmla="*/ 9525 w 432048"/>
                    <a:gd name="connsiteY4" fmla="*/ 869876 h 927026"/>
                    <a:gd name="connsiteX5" fmla="*/ 0 w 432048"/>
                    <a:gd name="connsiteY5" fmla="*/ 91505 h 927026"/>
                    <a:gd name="connsiteX0" fmla="*/ 0 w 432048"/>
                    <a:gd name="connsiteY0" fmla="*/ 9150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91505 h 955601"/>
                    <a:gd name="connsiteX0" fmla="*/ 0 w 432048"/>
                    <a:gd name="connsiteY0" fmla="*/ 9150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91505 h 955601"/>
                    <a:gd name="connsiteX0" fmla="*/ 0 w 432048"/>
                    <a:gd name="connsiteY0" fmla="*/ 14865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148655 h 955601"/>
                    <a:gd name="connsiteX0" fmla="*/ 0 w 432048"/>
                    <a:gd name="connsiteY0" fmla="*/ 101030 h 907976"/>
                    <a:gd name="connsiteX1" fmla="*/ 254150 w 432048"/>
                    <a:gd name="connsiteY1" fmla="*/ 0 h 907976"/>
                    <a:gd name="connsiteX2" fmla="*/ 432048 w 432048"/>
                    <a:gd name="connsiteY2" fmla="*/ 15305 h 907976"/>
                    <a:gd name="connsiteX3" fmla="*/ 432048 w 432048"/>
                    <a:gd name="connsiteY3" fmla="*/ 879401 h 907976"/>
                    <a:gd name="connsiteX4" fmla="*/ 28575 w 432048"/>
                    <a:gd name="connsiteY4" fmla="*/ 907976 h 907976"/>
                    <a:gd name="connsiteX5" fmla="*/ 0 w 432048"/>
                    <a:gd name="connsiteY5" fmla="*/ 101030 h 907976"/>
                    <a:gd name="connsiteX0" fmla="*/ 0 w 422523"/>
                    <a:gd name="connsiteY0" fmla="*/ 101030 h 907976"/>
                    <a:gd name="connsiteX1" fmla="*/ 244625 w 422523"/>
                    <a:gd name="connsiteY1" fmla="*/ 0 h 907976"/>
                    <a:gd name="connsiteX2" fmla="*/ 422523 w 422523"/>
                    <a:gd name="connsiteY2" fmla="*/ 15305 h 907976"/>
                    <a:gd name="connsiteX3" fmla="*/ 422523 w 422523"/>
                    <a:gd name="connsiteY3" fmla="*/ 879401 h 907976"/>
                    <a:gd name="connsiteX4" fmla="*/ 19050 w 422523"/>
                    <a:gd name="connsiteY4" fmla="*/ 907976 h 907976"/>
                    <a:gd name="connsiteX5" fmla="*/ 0 w 422523"/>
                    <a:gd name="connsiteY5" fmla="*/ 101030 h 907976"/>
                    <a:gd name="connsiteX0" fmla="*/ 0 w 422523"/>
                    <a:gd name="connsiteY0" fmla="*/ 101030 h 955601"/>
                    <a:gd name="connsiteX1" fmla="*/ 244625 w 422523"/>
                    <a:gd name="connsiteY1" fmla="*/ 0 h 955601"/>
                    <a:gd name="connsiteX2" fmla="*/ 422523 w 422523"/>
                    <a:gd name="connsiteY2" fmla="*/ 15305 h 955601"/>
                    <a:gd name="connsiteX3" fmla="*/ 422523 w 422523"/>
                    <a:gd name="connsiteY3" fmla="*/ 879401 h 955601"/>
                    <a:gd name="connsiteX4" fmla="*/ 19050 w 422523"/>
                    <a:gd name="connsiteY4" fmla="*/ 955601 h 955601"/>
                    <a:gd name="connsiteX5" fmla="*/ 0 w 422523"/>
                    <a:gd name="connsiteY5" fmla="*/ 101030 h 955601"/>
                    <a:gd name="connsiteX0" fmla="*/ 0 w 422523"/>
                    <a:gd name="connsiteY0" fmla="*/ 101030 h 955601"/>
                    <a:gd name="connsiteX1" fmla="*/ 244625 w 422523"/>
                    <a:gd name="connsiteY1" fmla="*/ 0 h 955601"/>
                    <a:gd name="connsiteX2" fmla="*/ 422523 w 422523"/>
                    <a:gd name="connsiteY2" fmla="*/ 101030 h 955601"/>
                    <a:gd name="connsiteX3" fmla="*/ 422523 w 422523"/>
                    <a:gd name="connsiteY3" fmla="*/ 879401 h 955601"/>
                    <a:gd name="connsiteX4" fmla="*/ 19050 w 422523"/>
                    <a:gd name="connsiteY4" fmla="*/ 955601 h 955601"/>
                    <a:gd name="connsiteX5" fmla="*/ 0 w 422523"/>
                    <a:gd name="connsiteY5" fmla="*/ 101030 h 955601"/>
                    <a:gd name="connsiteX0" fmla="*/ 0 w 422523"/>
                    <a:gd name="connsiteY0" fmla="*/ 110555 h 965126"/>
                    <a:gd name="connsiteX1" fmla="*/ 263675 w 422523"/>
                    <a:gd name="connsiteY1" fmla="*/ 0 h 965126"/>
                    <a:gd name="connsiteX2" fmla="*/ 422523 w 422523"/>
                    <a:gd name="connsiteY2" fmla="*/ 110555 h 965126"/>
                    <a:gd name="connsiteX3" fmla="*/ 422523 w 422523"/>
                    <a:gd name="connsiteY3" fmla="*/ 888926 h 965126"/>
                    <a:gd name="connsiteX4" fmla="*/ 19050 w 422523"/>
                    <a:gd name="connsiteY4" fmla="*/ 965126 h 965126"/>
                    <a:gd name="connsiteX5" fmla="*/ 0 w 422523"/>
                    <a:gd name="connsiteY5" fmla="*/ 110555 h 965126"/>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523" h="923837">
                      <a:moveTo>
                        <a:pt x="0" y="110555"/>
                      </a:moveTo>
                      <a:lnTo>
                        <a:pt x="263675" y="0"/>
                      </a:lnTo>
                      <a:lnTo>
                        <a:pt x="422523" y="110555"/>
                      </a:lnTo>
                      <a:lnTo>
                        <a:pt x="422523" y="888926"/>
                      </a:lnTo>
                      <a:cubicBezTo>
                        <a:pt x="281682" y="869876"/>
                        <a:pt x="226278" y="879397"/>
                        <a:pt x="24822" y="923837"/>
                      </a:cubicBezTo>
                      <a:lnTo>
                        <a:pt x="0" y="11055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1"/>
                <p:cNvSpPr/>
                <p:nvPr/>
              </p:nvSpPr>
              <p:spPr>
                <a:xfrm>
                  <a:off x="5384721" y="989457"/>
                  <a:ext cx="441574" cy="928174"/>
                </a:xfrm>
                <a:custGeom>
                  <a:avLst/>
                  <a:gdLst>
                    <a:gd name="connsiteX0" fmla="*/ 0 w 432048"/>
                    <a:gd name="connsiteY0" fmla="*/ 0 h 864096"/>
                    <a:gd name="connsiteX1" fmla="*/ 432048 w 432048"/>
                    <a:gd name="connsiteY1" fmla="*/ 0 h 864096"/>
                    <a:gd name="connsiteX2" fmla="*/ 432048 w 432048"/>
                    <a:gd name="connsiteY2" fmla="*/ 864096 h 864096"/>
                    <a:gd name="connsiteX3" fmla="*/ 0 w 432048"/>
                    <a:gd name="connsiteY3" fmla="*/ 864096 h 864096"/>
                    <a:gd name="connsiteX4" fmla="*/ 0 w 432048"/>
                    <a:gd name="connsiteY4" fmla="*/ 0 h 864096"/>
                    <a:gd name="connsiteX0" fmla="*/ 0 w 441573"/>
                    <a:gd name="connsiteY0" fmla="*/ 0 h 921246"/>
                    <a:gd name="connsiteX1" fmla="*/ 441573 w 441573"/>
                    <a:gd name="connsiteY1" fmla="*/ 57150 h 921246"/>
                    <a:gd name="connsiteX2" fmla="*/ 441573 w 441573"/>
                    <a:gd name="connsiteY2" fmla="*/ 921246 h 921246"/>
                    <a:gd name="connsiteX3" fmla="*/ 9525 w 441573"/>
                    <a:gd name="connsiteY3" fmla="*/ 92124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225575 w 441573"/>
                    <a:gd name="connsiteY1" fmla="*/ 22795 h 921246"/>
                    <a:gd name="connsiteX2" fmla="*/ 441573 w 441573"/>
                    <a:gd name="connsiteY2" fmla="*/ 57150 h 921246"/>
                    <a:gd name="connsiteX3" fmla="*/ 441573 w 441573"/>
                    <a:gd name="connsiteY3" fmla="*/ 921246 h 921246"/>
                    <a:gd name="connsiteX4" fmla="*/ 19050 w 441573"/>
                    <a:gd name="connsiteY4" fmla="*/ 864096 h 921246"/>
                    <a:gd name="connsiteX5" fmla="*/ 0 w 441573"/>
                    <a:gd name="connsiteY5" fmla="*/ 0 h 921246"/>
                    <a:gd name="connsiteX0" fmla="*/ 0 w 441573"/>
                    <a:gd name="connsiteY0" fmla="*/ 5780 h 927026"/>
                    <a:gd name="connsiteX1" fmla="*/ 235100 w 441573"/>
                    <a:gd name="connsiteY1" fmla="*/ 0 h 927026"/>
                    <a:gd name="connsiteX2" fmla="*/ 441573 w 441573"/>
                    <a:gd name="connsiteY2" fmla="*/ 62930 h 927026"/>
                    <a:gd name="connsiteX3" fmla="*/ 441573 w 441573"/>
                    <a:gd name="connsiteY3" fmla="*/ 927026 h 927026"/>
                    <a:gd name="connsiteX4" fmla="*/ 19050 w 441573"/>
                    <a:gd name="connsiteY4" fmla="*/ 869876 h 927026"/>
                    <a:gd name="connsiteX5" fmla="*/ 0 w 441573"/>
                    <a:gd name="connsiteY5" fmla="*/ 5780 h 92702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591 h 921837"/>
                    <a:gd name="connsiteX1" fmla="*/ 441573 w 441573"/>
                    <a:gd name="connsiteY1" fmla="*/ 57741 h 921837"/>
                    <a:gd name="connsiteX2" fmla="*/ 441573 w 441573"/>
                    <a:gd name="connsiteY2" fmla="*/ 921837 h 921837"/>
                    <a:gd name="connsiteX3" fmla="*/ 19050 w 441573"/>
                    <a:gd name="connsiteY3" fmla="*/ 864687 h 921837"/>
                    <a:gd name="connsiteX4" fmla="*/ 0 w 441573"/>
                    <a:gd name="connsiteY4" fmla="*/ 591 h 921837"/>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4774 h 926020"/>
                    <a:gd name="connsiteX1" fmla="*/ 441573 w 441573"/>
                    <a:gd name="connsiteY1" fmla="*/ 61924 h 926020"/>
                    <a:gd name="connsiteX2" fmla="*/ 441573 w 441573"/>
                    <a:gd name="connsiteY2" fmla="*/ 926020 h 926020"/>
                    <a:gd name="connsiteX3" fmla="*/ 19050 w 441573"/>
                    <a:gd name="connsiteY3" fmla="*/ 868870 h 926020"/>
                    <a:gd name="connsiteX4" fmla="*/ 0 w 441573"/>
                    <a:gd name="connsiteY4" fmla="*/ 4774 h 926020"/>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9218 h 930464"/>
                    <a:gd name="connsiteX1" fmla="*/ 441573 w 441573"/>
                    <a:gd name="connsiteY1" fmla="*/ 66368 h 930464"/>
                    <a:gd name="connsiteX2" fmla="*/ 441573 w 441573"/>
                    <a:gd name="connsiteY2" fmla="*/ 930464 h 930464"/>
                    <a:gd name="connsiteX3" fmla="*/ 19050 w 441573"/>
                    <a:gd name="connsiteY3" fmla="*/ 873314 h 930464"/>
                    <a:gd name="connsiteX4" fmla="*/ 0 w 441573"/>
                    <a:gd name="connsiteY4" fmla="*/ 9218 h 930464"/>
                    <a:gd name="connsiteX0" fmla="*/ 0 w 441573"/>
                    <a:gd name="connsiteY0" fmla="*/ 3771 h 925017"/>
                    <a:gd name="connsiteX1" fmla="*/ 441573 w 441573"/>
                    <a:gd name="connsiteY1" fmla="*/ 60921 h 925017"/>
                    <a:gd name="connsiteX2" fmla="*/ 441573 w 441573"/>
                    <a:gd name="connsiteY2" fmla="*/ 925017 h 925017"/>
                    <a:gd name="connsiteX3" fmla="*/ 19050 w 441573"/>
                    <a:gd name="connsiteY3" fmla="*/ 867867 h 925017"/>
                    <a:gd name="connsiteX4" fmla="*/ 0 w 441573"/>
                    <a:gd name="connsiteY4" fmla="*/ 3771 h 925017"/>
                    <a:gd name="connsiteX0" fmla="*/ 0 w 441573"/>
                    <a:gd name="connsiteY0" fmla="*/ 6927 h 928173"/>
                    <a:gd name="connsiteX1" fmla="*/ 441573 w 441573"/>
                    <a:gd name="connsiteY1" fmla="*/ 64077 h 928173"/>
                    <a:gd name="connsiteX2" fmla="*/ 441573 w 441573"/>
                    <a:gd name="connsiteY2" fmla="*/ 928173 h 928173"/>
                    <a:gd name="connsiteX3" fmla="*/ 19050 w 441573"/>
                    <a:gd name="connsiteY3" fmla="*/ 871023 h 928173"/>
                    <a:gd name="connsiteX4" fmla="*/ 0 w 441573"/>
                    <a:gd name="connsiteY4" fmla="*/ 6927 h 928173"/>
                    <a:gd name="connsiteX0" fmla="*/ 0 w 441573"/>
                    <a:gd name="connsiteY0" fmla="*/ 6927 h 928173"/>
                    <a:gd name="connsiteX1" fmla="*/ 441573 w 441573"/>
                    <a:gd name="connsiteY1" fmla="*/ 64077 h 928173"/>
                    <a:gd name="connsiteX2" fmla="*/ 441573 w 441573"/>
                    <a:gd name="connsiteY2" fmla="*/ 928173 h 928173"/>
                    <a:gd name="connsiteX3" fmla="*/ 19050 w 441573"/>
                    <a:gd name="connsiteY3" fmla="*/ 871023 h 928173"/>
                    <a:gd name="connsiteX4" fmla="*/ 0 w 441573"/>
                    <a:gd name="connsiteY4" fmla="*/ 6927 h 92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573" h="928173">
                      <a:moveTo>
                        <a:pt x="0" y="6927"/>
                      </a:moveTo>
                      <a:cubicBezTo>
                        <a:pt x="430039" y="-21391"/>
                        <a:pt x="294382" y="45027"/>
                        <a:pt x="441573" y="64077"/>
                      </a:cubicBezTo>
                      <a:lnTo>
                        <a:pt x="441573" y="928173"/>
                      </a:lnTo>
                      <a:cubicBezTo>
                        <a:pt x="300732" y="909123"/>
                        <a:pt x="376362" y="845555"/>
                        <a:pt x="19050" y="871023"/>
                      </a:cubicBezTo>
                      <a:lnTo>
                        <a:pt x="0" y="6927"/>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5860062" y="1011194"/>
                <a:ext cx="3318599" cy="9064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9" name="矩形 28"/>
          <p:cNvSpPr/>
          <p:nvPr/>
        </p:nvSpPr>
        <p:spPr>
          <a:xfrm>
            <a:off x="650357" y="883522"/>
            <a:ext cx="1518364" cy="492443"/>
          </a:xfrm>
          <a:prstGeom prst="rect">
            <a:avLst/>
          </a:prstGeom>
        </p:spPr>
        <p:txBody>
          <a:bodyPr wrap="none">
            <a:spAutoFit/>
          </a:bodyPr>
          <a:lstStyle/>
          <a:p>
            <a:pPr algn="ctr" defTabSz="914377">
              <a:spcBef>
                <a:spcPct val="0"/>
              </a:spcBef>
            </a:pPr>
            <a:r>
              <a:rPr lang="zh-CN" altLang="en-US" sz="2600" b="1" dirty="0">
                <a:solidFill>
                  <a:schemeClr val="tx1">
                    <a:lumMod val="95000"/>
                    <a:lumOff val="5000"/>
                  </a:schemeClr>
                </a:solidFill>
                <a:latin typeface="微软雅黑" panose="020B0503020204020204" pitchFamily="34" charset="-122"/>
                <a:ea typeface="微软雅黑" panose="020B0503020204020204" pitchFamily="34" charset="-122"/>
              </a:rPr>
              <a:t>特别提醒</a:t>
            </a:r>
          </a:p>
        </p:txBody>
      </p:sp>
    </p:spTree>
    <p:extLst>
      <p:ext uri="{BB962C8B-B14F-4D97-AF65-F5344CB8AC3E}">
        <p14:creationId xmlns:p14="http://schemas.microsoft.com/office/powerpoint/2010/main" val="4457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5692" y="676291"/>
            <a:ext cx="11640616" cy="664477"/>
          </a:xfrm>
          <a:prstGeom prst="rect">
            <a:avLst/>
          </a:prstGeom>
        </p:spPr>
        <p:txBody>
          <a:bodyPr wrap="square">
            <a:spAutoFit/>
          </a:bodyPr>
          <a:lstStyle/>
          <a:p>
            <a:pPr algn="just">
              <a:lnSpc>
                <a:spcPct val="150000"/>
              </a:lnSpc>
              <a:spcAft>
                <a:spcPts val="0"/>
              </a:spcAft>
            </a:pPr>
            <a:r>
              <a:rPr lang="en-US" altLang="zh-CN" sz="2800" b="1"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地球的演化历程</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2206297510"/>
              </p:ext>
            </p:extLst>
          </p:nvPr>
        </p:nvGraphicFramePr>
        <p:xfrm>
          <a:off x="407370" y="1606205"/>
          <a:ext cx="11377260" cy="3840480"/>
        </p:xfrm>
        <a:graphic>
          <a:graphicData uri="http://schemas.openxmlformats.org/drawingml/2006/table">
            <a:tbl>
              <a:tblPr/>
              <a:tblGrid>
                <a:gridCol w="720078"/>
                <a:gridCol w="576064"/>
                <a:gridCol w="1656184"/>
                <a:gridCol w="1584176"/>
                <a:gridCol w="1872208"/>
                <a:gridCol w="1656184"/>
                <a:gridCol w="1774604"/>
                <a:gridCol w="1537762"/>
              </a:tblGrid>
              <a:tr h="193527">
                <a:tc rowSpan="2">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宙</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代</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距今时间</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百万年</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主要生物进化</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rowSpan="2">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矿产形成</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845">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动物</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植物</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其他</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120120">
                <a:tc rowSpan="3">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显生宙</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新生代</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第四纪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人类出现</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被子植物高度繁盛</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人类出现是生物发展史上的重大飞跃</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en-US" sz="2800" kern="100">
                          <a:effectLst/>
                          <a:latin typeface="宋体" panose="02010600030101010101" pitchFamily="2" charset="-122"/>
                          <a:ea typeface="宋体" panose="02010600030101010101" pitchFamily="2" charset="-122"/>
                          <a:cs typeface="宋体" panose="02010600030101010101" pitchFamily="2" charset="-122"/>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r>
              <a:tr h="12012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新近纪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哺乳动物快速发展</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24024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古近纪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66</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bl>
          </a:graphicData>
        </a:graphic>
      </p:graphicFrame>
    </p:spTree>
    <p:extLst>
      <p:ext uri="{BB962C8B-B14F-4D97-AF65-F5344CB8AC3E}">
        <p14:creationId xmlns:p14="http://schemas.microsoft.com/office/powerpoint/2010/main" val="3308954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07370" y="1102149"/>
          <a:ext cx="11377260" cy="3840480"/>
        </p:xfrm>
        <a:graphic>
          <a:graphicData uri="http://schemas.openxmlformats.org/drawingml/2006/table">
            <a:tbl>
              <a:tblPr/>
              <a:tblGrid>
                <a:gridCol w="720078"/>
                <a:gridCol w="576064"/>
                <a:gridCol w="1440160"/>
                <a:gridCol w="1224136"/>
                <a:gridCol w="2806785"/>
                <a:gridCol w="1534513"/>
                <a:gridCol w="1537762"/>
                <a:gridCol w="1537762"/>
              </a:tblGrid>
              <a:tr h="120120">
                <a:tc rowSpan="3">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显生宙</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中生代</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白垩纪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145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爬行动物盛行尤其是恐龙；中后期，一些爬行动物进化出鸟类发展；小型哺乳动物出现</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裸子植物极度兴盛</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末期，物种大灭绝</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成煤期</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12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侏罗纪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960961">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三叠纪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252</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bl>
          </a:graphicData>
        </a:graphic>
      </p:graphicFrame>
    </p:spTree>
    <p:extLst>
      <p:ext uri="{BB962C8B-B14F-4D97-AF65-F5344CB8AC3E}">
        <p14:creationId xmlns:p14="http://schemas.microsoft.com/office/powerpoint/2010/main" val="136214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743044667"/>
              </p:ext>
            </p:extLst>
          </p:nvPr>
        </p:nvGraphicFramePr>
        <p:xfrm>
          <a:off x="407370" y="476592"/>
          <a:ext cx="11377260" cy="5760720"/>
        </p:xfrm>
        <a:graphic>
          <a:graphicData uri="http://schemas.openxmlformats.org/drawingml/2006/table">
            <a:tbl>
              <a:tblPr/>
              <a:tblGrid>
                <a:gridCol w="504054"/>
                <a:gridCol w="504056"/>
                <a:gridCol w="1584176"/>
                <a:gridCol w="1080120"/>
                <a:gridCol w="2520280"/>
                <a:gridCol w="2109050"/>
                <a:gridCol w="1537762"/>
                <a:gridCol w="1537762"/>
              </a:tblGrid>
              <a:tr h="120120">
                <a:tc rowSpan="6">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显生宙</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古生代</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二叠纪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299</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晚古生代脊椎动物发展：早期鱼类大量繁衍；中期两栖类形成；晚期爬行动物出现</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晚古生代，蕨类植物繁盛；晚期，裸子植物开始出现</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末期，物种大灭绝</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成煤期</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12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石炭纪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359</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840841">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泥盆纪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419</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12012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志留纪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444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2000" algn="l">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早古生代早期，海洋无脊椎动物空前繁盛</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后期，陆地上开始出现低等的植物</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rowSpan="3">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r>
              <a:tr h="12012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奥陶纪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485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r h="360361">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寒武纪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541</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r>
            </a:tbl>
          </a:graphicData>
        </a:graphic>
      </p:graphicFrame>
    </p:spTree>
    <p:extLst>
      <p:ext uri="{BB962C8B-B14F-4D97-AF65-F5344CB8AC3E}">
        <p14:creationId xmlns:p14="http://schemas.microsoft.com/office/powerpoint/2010/main" val="3024586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531606731"/>
              </p:ext>
            </p:extLst>
          </p:nvPr>
        </p:nvGraphicFramePr>
        <p:xfrm>
          <a:off x="407370" y="1246165"/>
          <a:ext cx="11377260" cy="3840480"/>
        </p:xfrm>
        <a:graphic>
          <a:graphicData uri="http://schemas.openxmlformats.org/drawingml/2006/table">
            <a:tbl>
              <a:tblPr/>
              <a:tblGrid>
                <a:gridCol w="1368150"/>
                <a:gridCol w="1872208"/>
                <a:gridCol w="1152128"/>
                <a:gridCol w="5447012"/>
                <a:gridCol w="1537762"/>
              </a:tblGrid>
              <a:tr h="24024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元古宙</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前寒武纪</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2 500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蓝细菌大爆发，演化出真核生物和多细胞生物</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72000" algn="l">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重要的成矿期，形成铁、金、镍、铬等金属矿产</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12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太古宙</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4 000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出现了蓝细菌等原核生物</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r h="24024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冥古宙</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4 600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只有一些有机质，没有生命的迹象</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4320" marR="34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r>
            </a:tbl>
          </a:graphicData>
        </a:graphic>
      </p:graphicFrame>
    </p:spTree>
    <p:extLst>
      <p:ext uri="{BB962C8B-B14F-4D97-AF65-F5344CB8AC3E}">
        <p14:creationId xmlns:p14="http://schemas.microsoft.com/office/powerpoint/2010/main" val="113271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96000" y="1509857"/>
            <a:ext cx="10800000" cy="2603470"/>
          </a:xfrm>
          <a:prstGeom prst="rect">
            <a:avLst/>
          </a:prstGeom>
        </p:spPr>
        <p:txBody>
          <a:bodyPr>
            <a:spAutoFit/>
          </a:bodyPr>
          <a:lstStyle/>
          <a:p>
            <a:pPr algn="ctr">
              <a:lnSpc>
                <a:spcPct val="150000"/>
              </a:lnSpc>
              <a:spcAft>
                <a:spcPts val="0"/>
              </a:spcAf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生物的演化规律</a:t>
            </a:r>
            <a:endParaRPr lang="zh-CN" altLang="zh-CN" sz="280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由低级到高级，由海生到陆生，由简单到复杂，具有不可逆性。生物的生长过程还深受当时地理环境的影响，凸显了地理事物之间相互影响、相互联系的整体性特征。</a:t>
            </a:r>
            <a:endParaRPr lang="zh-CN" altLang="zh-CN" sz="280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391321" y="1151274"/>
            <a:ext cx="11409359" cy="314182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87410" y="861359"/>
            <a:ext cx="1847123" cy="486905"/>
            <a:chOff x="382191" y="640926"/>
            <a:chExt cx="2031835" cy="535596"/>
          </a:xfrm>
        </p:grpSpPr>
        <p:sp>
          <p:nvSpPr>
            <p:cNvPr id="13" name="矩形 12"/>
            <p:cNvSpPr/>
            <p:nvPr/>
          </p:nvSpPr>
          <p:spPr>
            <a:xfrm>
              <a:off x="490974" y="733708"/>
              <a:ext cx="376638" cy="360650"/>
            </a:xfrm>
            <a:prstGeom prst="rect">
              <a:avLst/>
            </a:prstGeom>
            <a:solidFill>
              <a:srgbClr val="E1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82191" y="640926"/>
              <a:ext cx="2031835" cy="535596"/>
              <a:chOff x="5314664" y="989457"/>
              <a:chExt cx="3863997" cy="937112"/>
            </a:xfrm>
          </p:grpSpPr>
          <p:grpSp>
            <p:nvGrpSpPr>
              <p:cNvPr id="15" name="组合 14"/>
              <p:cNvGrpSpPr/>
              <p:nvPr/>
            </p:nvGrpSpPr>
            <p:grpSpPr>
              <a:xfrm>
                <a:off x="5314664" y="989457"/>
                <a:ext cx="511631" cy="937112"/>
                <a:chOff x="5314664" y="989457"/>
                <a:chExt cx="511631" cy="937112"/>
              </a:xfrm>
            </p:grpSpPr>
            <p:sp>
              <p:nvSpPr>
                <p:cNvPr id="27" name="矩形 1"/>
                <p:cNvSpPr/>
                <p:nvPr/>
              </p:nvSpPr>
              <p:spPr>
                <a:xfrm>
                  <a:off x="5314664" y="1008035"/>
                  <a:ext cx="422523" cy="918534"/>
                </a:xfrm>
                <a:custGeom>
                  <a:avLst/>
                  <a:gdLst>
                    <a:gd name="connsiteX0" fmla="*/ 0 w 432048"/>
                    <a:gd name="connsiteY0" fmla="*/ 0 h 864096"/>
                    <a:gd name="connsiteX1" fmla="*/ 432048 w 432048"/>
                    <a:gd name="connsiteY1" fmla="*/ 0 h 864096"/>
                    <a:gd name="connsiteX2" fmla="*/ 432048 w 432048"/>
                    <a:gd name="connsiteY2" fmla="*/ 864096 h 864096"/>
                    <a:gd name="connsiteX3" fmla="*/ 0 w 432048"/>
                    <a:gd name="connsiteY3" fmla="*/ 864096 h 864096"/>
                    <a:gd name="connsiteX4" fmla="*/ 0 w 432048"/>
                    <a:gd name="connsiteY4" fmla="*/ 0 h 864096"/>
                    <a:gd name="connsiteX0" fmla="*/ 0 w 441573"/>
                    <a:gd name="connsiteY0" fmla="*/ 0 h 921246"/>
                    <a:gd name="connsiteX1" fmla="*/ 441573 w 441573"/>
                    <a:gd name="connsiteY1" fmla="*/ 57150 h 921246"/>
                    <a:gd name="connsiteX2" fmla="*/ 441573 w 441573"/>
                    <a:gd name="connsiteY2" fmla="*/ 921246 h 921246"/>
                    <a:gd name="connsiteX3" fmla="*/ 9525 w 441573"/>
                    <a:gd name="connsiteY3" fmla="*/ 92124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225575 w 441573"/>
                    <a:gd name="connsiteY1" fmla="*/ 22795 h 921246"/>
                    <a:gd name="connsiteX2" fmla="*/ 441573 w 441573"/>
                    <a:gd name="connsiteY2" fmla="*/ 57150 h 921246"/>
                    <a:gd name="connsiteX3" fmla="*/ 441573 w 441573"/>
                    <a:gd name="connsiteY3" fmla="*/ 921246 h 921246"/>
                    <a:gd name="connsiteX4" fmla="*/ 19050 w 441573"/>
                    <a:gd name="connsiteY4" fmla="*/ 864096 h 921246"/>
                    <a:gd name="connsiteX5" fmla="*/ 0 w 441573"/>
                    <a:gd name="connsiteY5" fmla="*/ 0 h 921246"/>
                    <a:gd name="connsiteX0" fmla="*/ 0 w 441573"/>
                    <a:gd name="connsiteY0" fmla="*/ 5780 h 927026"/>
                    <a:gd name="connsiteX1" fmla="*/ 235100 w 441573"/>
                    <a:gd name="connsiteY1" fmla="*/ 0 h 927026"/>
                    <a:gd name="connsiteX2" fmla="*/ 441573 w 441573"/>
                    <a:gd name="connsiteY2" fmla="*/ 62930 h 927026"/>
                    <a:gd name="connsiteX3" fmla="*/ 441573 w 441573"/>
                    <a:gd name="connsiteY3" fmla="*/ 927026 h 927026"/>
                    <a:gd name="connsiteX4" fmla="*/ 19050 w 441573"/>
                    <a:gd name="connsiteY4" fmla="*/ 869876 h 927026"/>
                    <a:gd name="connsiteX5" fmla="*/ 0 w 441573"/>
                    <a:gd name="connsiteY5" fmla="*/ 5780 h 927026"/>
                    <a:gd name="connsiteX0" fmla="*/ 0 w 432048"/>
                    <a:gd name="connsiteY0" fmla="*/ 91505 h 927026"/>
                    <a:gd name="connsiteX1" fmla="*/ 225575 w 432048"/>
                    <a:gd name="connsiteY1" fmla="*/ 0 h 927026"/>
                    <a:gd name="connsiteX2" fmla="*/ 432048 w 432048"/>
                    <a:gd name="connsiteY2" fmla="*/ 62930 h 927026"/>
                    <a:gd name="connsiteX3" fmla="*/ 432048 w 432048"/>
                    <a:gd name="connsiteY3" fmla="*/ 927026 h 927026"/>
                    <a:gd name="connsiteX4" fmla="*/ 9525 w 432048"/>
                    <a:gd name="connsiteY4" fmla="*/ 869876 h 927026"/>
                    <a:gd name="connsiteX5" fmla="*/ 0 w 432048"/>
                    <a:gd name="connsiteY5" fmla="*/ 91505 h 927026"/>
                    <a:gd name="connsiteX0" fmla="*/ 0 w 432048"/>
                    <a:gd name="connsiteY0" fmla="*/ 9150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91505 h 955601"/>
                    <a:gd name="connsiteX0" fmla="*/ 0 w 432048"/>
                    <a:gd name="connsiteY0" fmla="*/ 9150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91505 h 955601"/>
                    <a:gd name="connsiteX0" fmla="*/ 0 w 432048"/>
                    <a:gd name="connsiteY0" fmla="*/ 148655 h 955601"/>
                    <a:gd name="connsiteX1" fmla="*/ 225575 w 432048"/>
                    <a:gd name="connsiteY1" fmla="*/ 0 h 955601"/>
                    <a:gd name="connsiteX2" fmla="*/ 432048 w 432048"/>
                    <a:gd name="connsiteY2" fmla="*/ 62930 h 955601"/>
                    <a:gd name="connsiteX3" fmla="*/ 432048 w 432048"/>
                    <a:gd name="connsiteY3" fmla="*/ 927026 h 955601"/>
                    <a:gd name="connsiteX4" fmla="*/ 28575 w 432048"/>
                    <a:gd name="connsiteY4" fmla="*/ 955601 h 955601"/>
                    <a:gd name="connsiteX5" fmla="*/ 0 w 432048"/>
                    <a:gd name="connsiteY5" fmla="*/ 148655 h 955601"/>
                    <a:gd name="connsiteX0" fmla="*/ 0 w 432048"/>
                    <a:gd name="connsiteY0" fmla="*/ 101030 h 907976"/>
                    <a:gd name="connsiteX1" fmla="*/ 254150 w 432048"/>
                    <a:gd name="connsiteY1" fmla="*/ 0 h 907976"/>
                    <a:gd name="connsiteX2" fmla="*/ 432048 w 432048"/>
                    <a:gd name="connsiteY2" fmla="*/ 15305 h 907976"/>
                    <a:gd name="connsiteX3" fmla="*/ 432048 w 432048"/>
                    <a:gd name="connsiteY3" fmla="*/ 879401 h 907976"/>
                    <a:gd name="connsiteX4" fmla="*/ 28575 w 432048"/>
                    <a:gd name="connsiteY4" fmla="*/ 907976 h 907976"/>
                    <a:gd name="connsiteX5" fmla="*/ 0 w 432048"/>
                    <a:gd name="connsiteY5" fmla="*/ 101030 h 907976"/>
                    <a:gd name="connsiteX0" fmla="*/ 0 w 422523"/>
                    <a:gd name="connsiteY0" fmla="*/ 101030 h 907976"/>
                    <a:gd name="connsiteX1" fmla="*/ 244625 w 422523"/>
                    <a:gd name="connsiteY1" fmla="*/ 0 h 907976"/>
                    <a:gd name="connsiteX2" fmla="*/ 422523 w 422523"/>
                    <a:gd name="connsiteY2" fmla="*/ 15305 h 907976"/>
                    <a:gd name="connsiteX3" fmla="*/ 422523 w 422523"/>
                    <a:gd name="connsiteY3" fmla="*/ 879401 h 907976"/>
                    <a:gd name="connsiteX4" fmla="*/ 19050 w 422523"/>
                    <a:gd name="connsiteY4" fmla="*/ 907976 h 907976"/>
                    <a:gd name="connsiteX5" fmla="*/ 0 w 422523"/>
                    <a:gd name="connsiteY5" fmla="*/ 101030 h 907976"/>
                    <a:gd name="connsiteX0" fmla="*/ 0 w 422523"/>
                    <a:gd name="connsiteY0" fmla="*/ 101030 h 955601"/>
                    <a:gd name="connsiteX1" fmla="*/ 244625 w 422523"/>
                    <a:gd name="connsiteY1" fmla="*/ 0 h 955601"/>
                    <a:gd name="connsiteX2" fmla="*/ 422523 w 422523"/>
                    <a:gd name="connsiteY2" fmla="*/ 15305 h 955601"/>
                    <a:gd name="connsiteX3" fmla="*/ 422523 w 422523"/>
                    <a:gd name="connsiteY3" fmla="*/ 879401 h 955601"/>
                    <a:gd name="connsiteX4" fmla="*/ 19050 w 422523"/>
                    <a:gd name="connsiteY4" fmla="*/ 955601 h 955601"/>
                    <a:gd name="connsiteX5" fmla="*/ 0 w 422523"/>
                    <a:gd name="connsiteY5" fmla="*/ 101030 h 955601"/>
                    <a:gd name="connsiteX0" fmla="*/ 0 w 422523"/>
                    <a:gd name="connsiteY0" fmla="*/ 101030 h 955601"/>
                    <a:gd name="connsiteX1" fmla="*/ 244625 w 422523"/>
                    <a:gd name="connsiteY1" fmla="*/ 0 h 955601"/>
                    <a:gd name="connsiteX2" fmla="*/ 422523 w 422523"/>
                    <a:gd name="connsiteY2" fmla="*/ 101030 h 955601"/>
                    <a:gd name="connsiteX3" fmla="*/ 422523 w 422523"/>
                    <a:gd name="connsiteY3" fmla="*/ 879401 h 955601"/>
                    <a:gd name="connsiteX4" fmla="*/ 19050 w 422523"/>
                    <a:gd name="connsiteY4" fmla="*/ 955601 h 955601"/>
                    <a:gd name="connsiteX5" fmla="*/ 0 w 422523"/>
                    <a:gd name="connsiteY5" fmla="*/ 101030 h 955601"/>
                    <a:gd name="connsiteX0" fmla="*/ 0 w 422523"/>
                    <a:gd name="connsiteY0" fmla="*/ 110555 h 965126"/>
                    <a:gd name="connsiteX1" fmla="*/ 263675 w 422523"/>
                    <a:gd name="connsiteY1" fmla="*/ 0 h 965126"/>
                    <a:gd name="connsiteX2" fmla="*/ 422523 w 422523"/>
                    <a:gd name="connsiteY2" fmla="*/ 110555 h 965126"/>
                    <a:gd name="connsiteX3" fmla="*/ 422523 w 422523"/>
                    <a:gd name="connsiteY3" fmla="*/ 888926 h 965126"/>
                    <a:gd name="connsiteX4" fmla="*/ 19050 w 422523"/>
                    <a:gd name="connsiteY4" fmla="*/ 965126 h 965126"/>
                    <a:gd name="connsiteX5" fmla="*/ 0 w 422523"/>
                    <a:gd name="connsiteY5" fmla="*/ 110555 h 965126"/>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 name="connsiteX0" fmla="*/ 0 w 422523"/>
                    <a:gd name="connsiteY0" fmla="*/ 110555 h 923837"/>
                    <a:gd name="connsiteX1" fmla="*/ 263675 w 422523"/>
                    <a:gd name="connsiteY1" fmla="*/ 0 h 923837"/>
                    <a:gd name="connsiteX2" fmla="*/ 422523 w 422523"/>
                    <a:gd name="connsiteY2" fmla="*/ 110555 h 923837"/>
                    <a:gd name="connsiteX3" fmla="*/ 422523 w 422523"/>
                    <a:gd name="connsiteY3" fmla="*/ 888926 h 923837"/>
                    <a:gd name="connsiteX4" fmla="*/ 24822 w 422523"/>
                    <a:gd name="connsiteY4" fmla="*/ 923837 h 923837"/>
                    <a:gd name="connsiteX5" fmla="*/ 0 w 422523"/>
                    <a:gd name="connsiteY5" fmla="*/ 110555 h 9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523" h="923837">
                      <a:moveTo>
                        <a:pt x="0" y="110555"/>
                      </a:moveTo>
                      <a:lnTo>
                        <a:pt x="263675" y="0"/>
                      </a:lnTo>
                      <a:lnTo>
                        <a:pt x="422523" y="110555"/>
                      </a:lnTo>
                      <a:lnTo>
                        <a:pt x="422523" y="888926"/>
                      </a:lnTo>
                      <a:cubicBezTo>
                        <a:pt x="281682" y="869876"/>
                        <a:pt x="226278" y="879397"/>
                        <a:pt x="24822" y="923837"/>
                      </a:cubicBezTo>
                      <a:lnTo>
                        <a:pt x="0" y="110555"/>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1"/>
                <p:cNvSpPr/>
                <p:nvPr/>
              </p:nvSpPr>
              <p:spPr>
                <a:xfrm>
                  <a:off x="5384721" y="989457"/>
                  <a:ext cx="441574" cy="928174"/>
                </a:xfrm>
                <a:custGeom>
                  <a:avLst/>
                  <a:gdLst>
                    <a:gd name="connsiteX0" fmla="*/ 0 w 432048"/>
                    <a:gd name="connsiteY0" fmla="*/ 0 h 864096"/>
                    <a:gd name="connsiteX1" fmla="*/ 432048 w 432048"/>
                    <a:gd name="connsiteY1" fmla="*/ 0 h 864096"/>
                    <a:gd name="connsiteX2" fmla="*/ 432048 w 432048"/>
                    <a:gd name="connsiteY2" fmla="*/ 864096 h 864096"/>
                    <a:gd name="connsiteX3" fmla="*/ 0 w 432048"/>
                    <a:gd name="connsiteY3" fmla="*/ 864096 h 864096"/>
                    <a:gd name="connsiteX4" fmla="*/ 0 w 432048"/>
                    <a:gd name="connsiteY4" fmla="*/ 0 h 864096"/>
                    <a:gd name="connsiteX0" fmla="*/ 0 w 441573"/>
                    <a:gd name="connsiteY0" fmla="*/ 0 h 921246"/>
                    <a:gd name="connsiteX1" fmla="*/ 441573 w 441573"/>
                    <a:gd name="connsiteY1" fmla="*/ 57150 h 921246"/>
                    <a:gd name="connsiteX2" fmla="*/ 441573 w 441573"/>
                    <a:gd name="connsiteY2" fmla="*/ 921246 h 921246"/>
                    <a:gd name="connsiteX3" fmla="*/ 9525 w 441573"/>
                    <a:gd name="connsiteY3" fmla="*/ 92124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225575 w 441573"/>
                    <a:gd name="connsiteY1" fmla="*/ 22795 h 921246"/>
                    <a:gd name="connsiteX2" fmla="*/ 441573 w 441573"/>
                    <a:gd name="connsiteY2" fmla="*/ 57150 h 921246"/>
                    <a:gd name="connsiteX3" fmla="*/ 441573 w 441573"/>
                    <a:gd name="connsiteY3" fmla="*/ 921246 h 921246"/>
                    <a:gd name="connsiteX4" fmla="*/ 19050 w 441573"/>
                    <a:gd name="connsiteY4" fmla="*/ 864096 h 921246"/>
                    <a:gd name="connsiteX5" fmla="*/ 0 w 441573"/>
                    <a:gd name="connsiteY5" fmla="*/ 0 h 921246"/>
                    <a:gd name="connsiteX0" fmla="*/ 0 w 441573"/>
                    <a:gd name="connsiteY0" fmla="*/ 5780 h 927026"/>
                    <a:gd name="connsiteX1" fmla="*/ 235100 w 441573"/>
                    <a:gd name="connsiteY1" fmla="*/ 0 h 927026"/>
                    <a:gd name="connsiteX2" fmla="*/ 441573 w 441573"/>
                    <a:gd name="connsiteY2" fmla="*/ 62930 h 927026"/>
                    <a:gd name="connsiteX3" fmla="*/ 441573 w 441573"/>
                    <a:gd name="connsiteY3" fmla="*/ 927026 h 927026"/>
                    <a:gd name="connsiteX4" fmla="*/ 19050 w 441573"/>
                    <a:gd name="connsiteY4" fmla="*/ 869876 h 927026"/>
                    <a:gd name="connsiteX5" fmla="*/ 0 w 441573"/>
                    <a:gd name="connsiteY5" fmla="*/ 5780 h 92702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591 h 921837"/>
                    <a:gd name="connsiteX1" fmla="*/ 441573 w 441573"/>
                    <a:gd name="connsiteY1" fmla="*/ 57741 h 921837"/>
                    <a:gd name="connsiteX2" fmla="*/ 441573 w 441573"/>
                    <a:gd name="connsiteY2" fmla="*/ 921837 h 921837"/>
                    <a:gd name="connsiteX3" fmla="*/ 19050 w 441573"/>
                    <a:gd name="connsiteY3" fmla="*/ 864687 h 921837"/>
                    <a:gd name="connsiteX4" fmla="*/ 0 w 441573"/>
                    <a:gd name="connsiteY4" fmla="*/ 591 h 921837"/>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4774 h 926020"/>
                    <a:gd name="connsiteX1" fmla="*/ 441573 w 441573"/>
                    <a:gd name="connsiteY1" fmla="*/ 61924 h 926020"/>
                    <a:gd name="connsiteX2" fmla="*/ 441573 w 441573"/>
                    <a:gd name="connsiteY2" fmla="*/ 926020 h 926020"/>
                    <a:gd name="connsiteX3" fmla="*/ 19050 w 441573"/>
                    <a:gd name="connsiteY3" fmla="*/ 868870 h 926020"/>
                    <a:gd name="connsiteX4" fmla="*/ 0 w 441573"/>
                    <a:gd name="connsiteY4" fmla="*/ 4774 h 926020"/>
                    <a:gd name="connsiteX0" fmla="*/ 0 w 441573"/>
                    <a:gd name="connsiteY0" fmla="*/ 0 h 921246"/>
                    <a:gd name="connsiteX1" fmla="*/ 441573 w 441573"/>
                    <a:gd name="connsiteY1" fmla="*/ 57150 h 921246"/>
                    <a:gd name="connsiteX2" fmla="*/ 441573 w 441573"/>
                    <a:gd name="connsiteY2" fmla="*/ 921246 h 921246"/>
                    <a:gd name="connsiteX3" fmla="*/ 19050 w 441573"/>
                    <a:gd name="connsiteY3" fmla="*/ 864096 h 921246"/>
                    <a:gd name="connsiteX4" fmla="*/ 0 w 441573"/>
                    <a:gd name="connsiteY4" fmla="*/ 0 h 921246"/>
                    <a:gd name="connsiteX0" fmla="*/ 0 w 441573"/>
                    <a:gd name="connsiteY0" fmla="*/ 9218 h 930464"/>
                    <a:gd name="connsiteX1" fmla="*/ 441573 w 441573"/>
                    <a:gd name="connsiteY1" fmla="*/ 66368 h 930464"/>
                    <a:gd name="connsiteX2" fmla="*/ 441573 w 441573"/>
                    <a:gd name="connsiteY2" fmla="*/ 930464 h 930464"/>
                    <a:gd name="connsiteX3" fmla="*/ 19050 w 441573"/>
                    <a:gd name="connsiteY3" fmla="*/ 873314 h 930464"/>
                    <a:gd name="connsiteX4" fmla="*/ 0 w 441573"/>
                    <a:gd name="connsiteY4" fmla="*/ 9218 h 930464"/>
                    <a:gd name="connsiteX0" fmla="*/ 0 w 441573"/>
                    <a:gd name="connsiteY0" fmla="*/ 3771 h 925017"/>
                    <a:gd name="connsiteX1" fmla="*/ 441573 w 441573"/>
                    <a:gd name="connsiteY1" fmla="*/ 60921 h 925017"/>
                    <a:gd name="connsiteX2" fmla="*/ 441573 w 441573"/>
                    <a:gd name="connsiteY2" fmla="*/ 925017 h 925017"/>
                    <a:gd name="connsiteX3" fmla="*/ 19050 w 441573"/>
                    <a:gd name="connsiteY3" fmla="*/ 867867 h 925017"/>
                    <a:gd name="connsiteX4" fmla="*/ 0 w 441573"/>
                    <a:gd name="connsiteY4" fmla="*/ 3771 h 925017"/>
                    <a:gd name="connsiteX0" fmla="*/ 0 w 441573"/>
                    <a:gd name="connsiteY0" fmla="*/ 6927 h 928173"/>
                    <a:gd name="connsiteX1" fmla="*/ 441573 w 441573"/>
                    <a:gd name="connsiteY1" fmla="*/ 64077 h 928173"/>
                    <a:gd name="connsiteX2" fmla="*/ 441573 w 441573"/>
                    <a:gd name="connsiteY2" fmla="*/ 928173 h 928173"/>
                    <a:gd name="connsiteX3" fmla="*/ 19050 w 441573"/>
                    <a:gd name="connsiteY3" fmla="*/ 871023 h 928173"/>
                    <a:gd name="connsiteX4" fmla="*/ 0 w 441573"/>
                    <a:gd name="connsiteY4" fmla="*/ 6927 h 928173"/>
                    <a:gd name="connsiteX0" fmla="*/ 0 w 441573"/>
                    <a:gd name="connsiteY0" fmla="*/ 6927 h 928173"/>
                    <a:gd name="connsiteX1" fmla="*/ 441573 w 441573"/>
                    <a:gd name="connsiteY1" fmla="*/ 64077 h 928173"/>
                    <a:gd name="connsiteX2" fmla="*/ 441573 w 441573"/>
                    <a:gd name="connsiteY2" fmla="*/ 928173 h 928173"/>
                    <a:gd name="connsiteX3" fmla="*/ 19050 w 441573"/>
                    <a:gd name="connsiteY3" fmla="*/ 871023 h 928173"/>
                    <a:gd name="connsiteX4" fmla="*/ 0 w 441573"/>
                    <a:gd name="connsiteY4" fmla="*/ 6927 h 928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573" h="928173">
                      <a:moveTo>
                        <a:pt x="0" y="6927"/>
                      </a:moveTo>
                      <a:cubicBezTo>
                        <a:pt x="430039" y="-21391"/>
                        <a:pt x="294382" y="45027"/>
                        <a:pt x="441573" y="64077"/>
                      </a:cubicBezTo>
                      <a:lnTo>
                        <a:pt x="441573" y="928173"/>
                      </a:lnTo>
                      <a:cubicBezTo>
                        <a:pt x="300732" y="909123"/>
                        <a:pt x="376362" y="845555"/>
                        <a:pt x="19050" y="871023"/>
                      </a:cubicBezTo>
                      <a:lnTo>
                        <a:pt x="0" y="6927"/>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5860062" y="1011194"/>
                <a:ext cx="3318599" cy="90643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9" name="矩形 28"/>
          <p:cNvSpPr/>
          <p:nvPr/>
        </p:nvSpPr>
        <p:spPr>
          <a:xfrm>
            <a:off x="650357" y="869009"/>
            <a:ext cx="1518364" cy="492443"/>
          </a:xfrm>
          <a:prstGeom prst="rect">
            <a:avLst/>
          </a:prstGeom>
        </p:spPr>
        <p:txBody>
          <a:bodyPr wrap="none">
            <a:spAutoFit/>
          </a:bodyPr>
          <a:lstStyle/>
          <a:p>
            <a:pPr algn="ctr" defTabSz="914377">
              <a:spcBef>
                <a:spcPct val="0"/>
              </a:spcBef>
            </a:pPr>
            <a:r>
              <a:rPr lang="zh-CN" altLang="en-US" sz="2600" b="1" dirty="0">
                <a:solidFill>
                  <a:schemeClr val="tx1">
                    <a:lumMod val="95000"/>
                    <a:lumOff val="5000"/>
                  </a:schemeClr>
                </a:solidFill>
                <a:latin typeface="微软雅黑" panose="020B0503020204020204" pitchFamily="34" charset="-122"/>
                <a:ea typeface="微软雅黑" panose="020B0503020204020204" pitchFamily="34" charset="-122"/>
              </a:rPr>
              <a:t>特别提醒</a:t>
            </a:r>
          </a:p>
        </p:txBody>
      </p:sp>
    </p:spTree>
    <p:extLst>
      <p:ext uri="{BB962C8B-B14F-4D97-AF65-F5344CB8AC3E}">
        <p14:creationId xmlns:p14="http://schemas.microsoft.com/office/powerpoint/2010/main" val="1775156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png"/></Relationships>
</file>

<file path=ppt/theme/theme1.xml><?xml version="1.0" encoding="utf-8"?>
<a:theme xmlns:a="http://schemas.openxmlformats.org/drawingml/2006/main" name="12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清晰兼容">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extLst>
              <a:ext uri="{BEBA8EAE-BF5A-486C-A8C5-ECC9F3942E4B}">
                <a14:imgProps xmlns:a14="http://schemas.microsoft.com/office/drawing/2010/main">
                  <a14:imgLayer r:embed="rId2">
                    <a14:imgEffect>
                      <a14:colorTemperature colorTemp="4700"/>
                    </a14:imgEffect>
                  </a14:imgLayer>
                </a14:imgProps>
              </a:ext>
            </a:extLst>
          </a:blip>
          <a:srcRect/>
          <a:tile tx="0" ty="0" sx="100000" sy="100000" flip="none" algn="tl"/>
        </a:blip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3304</TotalTime>
  <Words>1378</Words>
  <Application>Microsoft Office PowerPoint</Application>
  <PresentationFormat>自定义</PresentationFormat>
  <Paragraphs>321</Paragraphs>
  <Slides>30</Slides>
  <Notes>20</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12_Office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广东梅县东山中学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大地的</dc:title>
  <dc:creator>冰蝴蝶</dc:creator>
  <cp:lastModifiedBy>jiaming</cp:lastModifiedBy>
  <cp:revision>1785</cp:revision>
  <dcterms:created xsi:type="dcterms:W3CDTF">2012-11-09T02:28:00Z</dcterms:created>
  <dcterms:modified xsi:type="dcterms:W3CDTF">2021-11-01T22:25:08Z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